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4"/>
    <p:sldMasterId id="2147483701" r:id="rId5"/>
  </p:sldMasterIdLst>
  <p:notesMasterIdLst>
    <p:notesMasterId r:id="rId34"/>
  </p:notesMasterIdLst>
  <p:sldIdLst>
    <p:sldId id="320" r:id="rId6"/>
    <p:sldId id="393" r:id="rId7"/>
    <p:sldId id="824" r:id="rId8"/>
    <p:sldId id="832" r:id="rId9"/>
    <p:sldId id="838" r:id="rId10"/>
    <p:sldId id="755" r:id="rId11"/>
    <p:sldId id="825" r:id="rId12"/>
    <p:sldId id="826" r:id="rId13"/>
    <p:sldId id="829" r:id="rId14"/>
    <p:sldId id="830" r:id="rId15"/>
    <p:sldId id="774" r:id="rId16"/>
    <p:sldId id="782" r:id="rId17"/>
    <p:sldId id="827" r:id="rId18"/>
    <p:sldId id="828" r:id="rId19"/>
    <p:sldId id="833" r:id="rId20"/>
    <p:sldId id="761" r:id="rId21"/>
    <p:sldId id="834" r:id="rId22"/>
    <p:sldId id="790" r:id="rId23"/>
    <p:sldId id="257" r:id="rId24"/>
    <p:sldId id="258" r:id="rId25"/>
    <p:sldId id="260" r:id="rId26"/>
    <p:sldId id="791" r:id="rId27"/>
    <p:sldId id="262" r:id="rId28"/>
    <p:sldId id="265" r:id="rId29"/>
    <p:sldId id="835" r:id="rId30"/>
    <p:sldId id="836" r:id="rId31"/>
    <p:sldId id="837" r:id="rId32"/>
    <p:sldId id="441" r:id="rId3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7" autoAdjust="0"/>
    <p:restoredTop sz="94638"/>
  </p:normalViewPr>
  <p:slideViewPr>
    <p:cSldViewPr snapToGrid="0" snapToObjects="1" showGuides="1">
      <p:cViewPr varScale="1">
        <p:scale>
          <a:sx n="111" d="100"/>
          <a:sy n="111" d="100"/>
        </p:scale>
        <p:origin x="86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27:06.66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1:37.30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2:02.0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2:15.2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2:39.43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3:01.4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3:26.0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3:44.41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3:57.57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4:14.38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4:38.2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27:56.5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5:01.9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5:16.010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 0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5:48.952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1 1 24575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6:29.407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 1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6:56.717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0 0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7:35.684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0 1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7:58.494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0 1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8:29.123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0 1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9:08.420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0 1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9:42.258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28:46.32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9:57.853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0 0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0:22.981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 1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0:39.188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 1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0:55.229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0 1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23.723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0 1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39.024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 1 24575,'0'0'-8191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3:11.18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28:58.53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29:41.1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0:01.68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0:12.19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0:41.60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31:06.90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DB707-3C93-4ACF-842B-DEB089B83F41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CC3F5-145B-4B18-8458-C1840EDE6C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96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l-NL" b="1" i="0" dirty="0">
              <a:solidFill>
                <a:srgbClr val="0D325A"/>
              </a:solidFill>
              <a:effectLst/>
              <a:latin typeface="Roboto Condensed" panose="02000000000000000000" pitchFamily="2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9A6DE-5FE8-4C6F-A6BE-174374A52EDB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27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itel 1"/>
          <p:cNvSpPr>
            <a:spLocks noGrp="1"/>
          </p:cNvSpPr>
          <p:nvPr>
            <p:ph type="title"/>
          </p:nvPr>
        </p:nvSpPr>
        <p:spPr>
          <a:xfrm>
            <a:off x="971550" y="620712"/>
            <a:ext cx="5761038" cy="72072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971550" y="1520828"/>
            <a:ext cx="7200900" cy="3995737"/>
          </a:xfrm>
        </p:spPr>
        <p:txBody>
          <a:bodyPr/>
          <a:lstStyle>
            <a:lvl1pPr marL="0" indent="0">
              <a:buFont typeface="Arial" charset="0"/>
              <a:buNone/>
              <a:defRPr/>
            </a:lvl1pPr>
            <a:lvl2pPr marL="720000" indent="-360000">
              <a:buFont typeface=".AppleSystemUIFont" charset="-120"/>
              <a:buChar char="-"/>
              <a:defRPr/>
            </a:lvl2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8096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0422E-A9E6-9479-F1CD-791B050D5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A047B07-FB09-DD32-E54D-F5A112E3A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DCBA01-8C62-16AC-36B5-EAEDF5029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B83E-6869-46B6-B994-BE02F6144241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2E54E9-5A4B-741B-BBCF-4A845CCEC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AEB28B-8BA7-DBFF-C7BE-4243BCE7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F6E9-0363-40A3-B780-6D3C26C1FD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7630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9F7B4-9C8D-6B6E-7470-8E23A90F3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C4129A-1496-42B4-7C94-217A04ECA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932D9A-A018-AF2F-14AE-7E998D12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B83E-6869-46B6-B994-BE02F6144241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7AC66C-6052-7BF1-F0DD-1CBEAA113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177982-741B-DE00-7DD3-8A166C3B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F6E9-0363-40A3-B780-6D3C26C1FD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7321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F8569-C5A0-D4C1-0850-B4A2B2ED2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95084E-371F-AB13-CA8B-F20006CF9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5B95B3A-2214-CAB3-0134-6D7DAF2F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B83E-6869-46B6-B994-BE02F6144241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B67356-A46C-27E5-0B66-23D96D69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C0378B-84B1-9F37-D618-17064C44C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F6E9-0363-40A3-B780-6D3C26C1FD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9514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48779F-1F5D-3F4B-35F2-EA6FB48F0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495E09-B498-C29A-C443-CFA1ACDD7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4A35AFE-3A33-9E11-6C36-EE665E169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28F99A-F68F-9A08-2AA5-BA09B6CB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B83E-6869-46B6-B994-BE02F6144241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BF12EC6-861E-4577-E7D6-F6A2C7ABE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A8E3022-A605-3045-1C20-C8740A91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F6E9-0363-40A3-B780-6D3C26C1FD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629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965DF-C704-634C-DD33-41DE30367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C84D4E-8868-D924-729A-FFC6A6323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8817D3-558F-73E0-6EF8-B8439B769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CCFA84E-5703-5EE0-7AA1-458C5A9AAF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DDE1F39-7247-E92D-65E4-85140792F9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51A96F1-2733-0EBA-EDDB-313738E6D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B83E-6869-46B6-B994-BE02F6144241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470BCF6-8539-0D94-80BC-213A46CBB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C52F14F-2A1B-6139-E1D3-414FE3496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F6E9-0363-40A3-B780-6D3C26C1FD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9249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CA861B-CE23-3FD2-677B-5BA557579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03063DF-0225-E713-EC60-58F2C7C03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B83E-6869-46B6-B994-BE02F6144241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9B0883D-224F-6A64-298A-75F1B54FC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30208C0-76BD-524C-F671-5ECBE3E24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F6E9-0363-40A3-B780-6D3C26C1FD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09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4A8CFAA-D62B-5B59-EA7F-18D85216E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B83E-6869-46B6-B994-BE02F6144241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FD084D2-2221-46BF-4B1A-E5F17554C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3294102-7CFF-E01D-2C20-95DF69D17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F6E9-0363-40A3-B780-6D3C26C1FD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1723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E3109-9509-C238-ACD3-DE0A9CB5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5E6B0A-85AE-B362-0AC4-72A39C89D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685EF0B-7E68-83BB-D304-ED378FD2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FB0FD1D-C040-55D2-3246-1BA2C179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B83E-6869-46B6-B994-BE02F6144241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28D6D40-9AFC-A1E2-EC66-2E3FBE66C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AFDB409-08A3-F2E5-8459-0F2E84C4A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F6E9-0363-40A3-B780-6D3C26C1FD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4752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FC1C4-C3E3-F2FC-8646-CD239A305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500A8C4-D538-C1D8-BA9E-D6CF1C75D0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246A83A-07EA-01CC-770C-52E38F0FF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53EAD0C-3FC4-1502-CC5A-57B3877E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B83E-6869-46B6-B994-BE02F6144241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570FE5-5267-9073-8BB2-5697ED8A2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CC60D32-7F89-7616-4342-BD126B4B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F6E9-0363-40A3-B780-6D3C26C1FD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077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5C307-FBB4-89BF-1292-8C1241DCC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12E852C-90E1-2291-7B50-496808065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1FC896-D90D-F60A-E139-4106CA5E3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B83E-6869-46B6-B994-BE02F6144241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A10142-69A1-CB7B-D9B4-571AD8499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47660C-7473-FC3E-B775-0B13FE16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F6E9-0363-40A3-B780-6D3C26C1FD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6286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15"/>
          <p:cNvSpPr txBox="1">
            <a:spLocks noChangeArrowheads="1"/>
          </p:cNvSpPr>
          <p:nvPr/>
        </p:nvSpPr>
        <p:spPr bwMode="auto">
          <a:xfrm>
            <a:off x="5503863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nl-NL"/>
          </a:p>
        </p:txBody>
      </p:sp>
      <p:sp>
        <p:nvSpPr>
          <p:cNvPr id="13" name="Tekstvak 16"/>
          <p:cNvSpPr txBox="1">
            <a:spLocks noChangeArrowheads="1"/>
          </p:cNvSpPr>
          <p:nvPr/>
        </p:nvSpPr>
        <p:spPr bwMode="auto">
          <a:xfrm>
            <a:off x="9396413" y="-1588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nl-NL"/>
          </a:p>
        </p:txBody>
      </p:sp>
      <p:pic>
        <p:nvPicPr>
          <p:cNvPr id="14" name="Afbeelding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afbeelding 3"/>
          <p:cNvSpPr>
            <a:spLocks noGrp="1"/>
          </p:cNvSpPr>
          <p:nvPr>
            <p:ph type="pic" sz="quarter" idx="12"/>
          </p:nvPr>
        </p:nvSpPr>
        <p:spPr>
          <a:xfrm>
            <a:off x="2782888" y="3852476"/>
            <a:ext cx="1766887" cy="703262"/>
          </a:xfrm>
          <a:prstGeom prst="rect">
            <a:avLst/>
          </a:prstGeo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350"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  <a:endParaRPr lang="nl-NL" noProof="0" dirty="0"/>
          </a:p>
        </p:txBody>
      </p:sp>
      <p:sp>
        <p:nvSpPr>
          <p:cNvPr id="10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4594226" y="3852476"/>
            <a:ext cx="1766887" cy="703262"/>
          </a:xfrm>
          <a:prstGeom prst="rect">
            <a:avLst/>
          </a:prstGeo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350"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971550" y="2787447"/>
            <a:ext cx="7200900" cy="641555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lnSpc>
                <a:spcPts val="3100"/>
              </a:lnSpc>
              <a:buFontTx/>
              <a:buNone/>
              <a:defRPr b="1" i="0" baseline="0">
                <a:latin typeface="+mn-lt"/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1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971550" y="3852476"/>
            <a:ext cx="1766887" cy="703262"/>
          </a:xfrm>
          <a:prstGeom prst="rect">
            <a:avLst/>
          </a:prstGeo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350"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  <a:endParaRPr lang="nl-NL" noProof="0" dirty="0"/>
          </a:p>
        </p:txBody>
      </p:sp>
      <p:sp>
        <p:nvSpPr>
          <p:cNvPr id="12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6405563" y="3852476"/>
            <a:ext cx="1766887" cy="703262"/>
          </a:xfrm>
          <a:prstGeom prst="rect">
            <a:avLst/>
          </a:prstGeo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350"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  <a:endParaRPr lang="nl-NL" noProof="0" dirty="0"/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24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B899176-6E8A-7E24-B77B-C35A3C35A5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81A9D87-2DB8-41AB-139D-DE14F4CDA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557234-CFD3-4EC9-F1B9-A4F2E09DE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B83E-6869-46B6-B994-BE02F6144241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8A1E8D-74CC-1996-0629-859EEF576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1CFA3E-679E-0E31-89B0-46A750B7D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F6E9-0363-40A3-B780-6D3C26C1FD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8448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afbeelding 19">
            <a:extLst>
              <a:ext uri="{FF2B5EF4-FFF2-40B4-BE49-F238E27FC236}">
                <a16:creationId xmlns:a16="http://schemas.microsoft.com/office/drawing/2014/main" id="{4B099C86-1EB1-4DCF-B385-2EBB646180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77369" y="1"/>
            <a:ext cx="6166210" cy="6170077"/>
          </a:xfrm>
          <a:custGeom>
            <a:avLst/>
            <a:gdLst>
              <a:gd name="connsiteX0" fmla="*/ 356164 w 8221613"/>
              <a:gd name="connsiteY0" fmla="*/ 0 h 6170077"/>
              <a:gd name="connsiteX1" fmla="*/ 8221613 w 8221613"/>
              <a:gd name="connsiteY1" fmla="*/ 0 h 6170077"/>
              <a:gd name="connsiteX2" fmla="*/ 8221613 w 8221613"/>
              <a:gd name="connsiteY2" fmla="*/ 5742679 h 6170077"/>
              <a:gd name="connsiteX3" fmla="*/ 7915621 w 8221613"/>
              <a:gd name="connsiteY3" fmla="*/ 5742679 h 6170077"/>
              <a:gd name="connsiteX4" fmla="*/ 7527401 w 8221613"/>
              <a:gd name="connsiteY4" fmla="*/ 5863323 h 6170077"/>
              <a:gd name="connsiteX5" fmla="*/ 6653426 w 8221613"/>
              <a:gd name="connsiteY5" fmla="*/ 6169950 h 6170077"/>
              <a:gd name="connsiteX6" fmla="*/ 5779451 w 8221613"/>
              <a:gd name="connsiteY6" fmla="*/ 5863387 h 6170077"/>
              <a:gd name="connsiteX7" fmla="*/ 5000216 w 8221613"/>
              <a:gd name="connsiteY7" fmla="*/ 5863387 h 6170077"/>
              <a:gd name="connsiteX8" fmla="*/ 4126305 w 8221613"/>
              <a:gd name="connsiteY8" fmla="*/ 6170014 h 6170077"/>
              <a:gd name="connsiteX9" fmla="*/ 3252394 w 8221613"/>
              <a:gd name="connsiteY9" fmla="*/ 5863450 h 6170077"/>
              <a:gd name="connsiteX10" fmla="*/ 2473157 w 8221613"/>
              <a:gd name="connsiteY10" fmla="*/ 5863450 h 6170077"/>
              <a:gd name="connsiteX11" fmla="*/ 1599247 w 8221613"/>
              <a:gd name="connsiteY11" fmla="*/ 6170077 h 6170077"/>
              <a:gd name="connsiteX12" fmla="*/ 725337 w 8221613"/>
              <a:gd name="connsiteY12" fmla="*/ 5863513 h 6170077"/>
              <a:gd name="connsiteX13" fmla="*/ 336354 w 8221613"/>
              <a:gd name="connsiteY13" fmla="*/ 5742869 h 6170077"/>
              <a:gd name="connsiteX14" fmla="*/ 0 w 8221613"/>
              <a:gd name="connsiteY14" fmla="*/ 5742869 h 6170077"/>
              <a:gd name="connsiteX15" fmla="*/ 0 w 8221613"/>
              <a:gd name="connsiteY15" fmla="*/ 1517246 h 6170077"/>
              <a:gd name="connsiteX16" fmla="*/ 7244 w 8221613"/>
              <a:gd name="connsiteY16" fmla="*/ 1279888 h 6170077"/>
              <a:gd name="connsiteX17" fmla="*/ 123194 w 8221613"/>
              <a:gd name="connsiteY17" fmla="*/ 575474 h 6170077"/>
              <a:gd name="connsiteX18" fmla="*/ 127575 w 8221613"/>
              <a:gd name="connsiteY18" fmla="*/ 559600 h 6170077"/>
              <a:gd name="connsiteX19" fmla="*/ 132400 w 8221613"/>
              <a:gd name="connsiteY19" fmla="*/ 543408 h 6170077"/>
              <a:gd name="connsiteX20" fmla="*/ 356164 w 8221613"/>
              <a:gd name="connsiteY20" fmla="*/ 0 h 6170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221613" h="6170077">
                <a:moveTo>
                  <a:pt x="356164" y="0"/>
                </a:moveTo>
                <a:lnTo>
                  <a:pt x="8221613" y="0"/>
                </a:lnTo>
                <a:lnTo>
                  <a:pt x="8221613" y="5742679"/>
                </a:lnTo>
                <a:lnTo>
                  <a:pt x="7915621" y="5742679"/>
                </a:lnTo>
                <a:cubicBezTo>
                  <a:pt x="7765831" y="5742679"/>
                  <a:pt x="7616295" y="5782936"/>
                  <a:pt x="7527401" y="5863323"/>
                </a:cubicBezTo>
                <a:cubicBezTo>
                  <a:pt x="7311700" y="6058195"/>
                  <a:pt x="6993199" y="6169950"/>
                  <a:pt x="6653426" y="6169950"/>
                </a:cubicBezTo>
                <a:cubicBezTo>
                  <a:pt x="6313653" y="6169950"/>
                  <a:pt x="5995342" y="6058195"/>
                  <a:pt x="5779451" y="5863387"/>
                </a:cubicBezTo>
                <a:cubicBezTo>
                  <a:pt x="5601025" y="5702167"/>
                  <a:pt x="5178643" y="5702167"/>
                  <a:pt x="5000216" y="5863387"/>
                </a:cubicBezTo>
                <a:cubicBezTo>
                  <a:pt x="4784643" y="6058259"/>
                  <a:pt x="4466077" y="6170014"/>
                  <a:pt x="4126305" y="6170014"/>
                </a:cubicBezTo>
                <a:cubicBezTo>
                  <a:pt x="3786532" y="6170014"/>
                  <a:pt x="3468284" y="6058259"/>
                  <a:pt x="3252394" y="5863450"/>
                </a:cubicBezTo>
                <a:cubicBezTo>
                  <a:pt x="3073967" y="5702231"/>
                  <a:pt x="2651521" y="5702231"/>
                  <a:pt x="2473157" y="5863450"/>
                </a:cubicBezTo>
                <a:cubicBezTo>
                  <a:pt x="2257458" y="6058322"/>
                  <a:pt x="1938956" y="6170077"/>
                  <a:pt x="1599247" y="6170077"/>
                </a:cubicBezTo>
                <a:cubicBezTo>
                  <a:pt x="1259474" y="6170077"/>
                  <a:pt x="941227" y="6058322"/>
                  <a:pt x="725337" y="5863513"/>
                </a:cubicBezTo>
                <a:cubicBezTo>
                  <a:pt x="636250" y="5782872"/>
                  <a:pt x="486334" y="5742869"/>
                  <a:pt x="336354" y="5742869"/>
                </a:cubicBezTo>
                <a:lnTo>
                  <a:pt x="0" y="5742869"/>
                </a:lnTo>
                <a:lnTo>
                  <a:pt x="0" y="1517246"/>
                </a:lnTo>
                <a:lnTo>
                  <a:pt x="7244" y="1279888"/>
                </a:lnTo>
                <a:cubicBezTo>
                  <a:pt x="22762" y="1029345"/>
                  <a:pt x="61412" y="794540"/>
                  <a:pt x="123194" y="575474"/>
                </a:cubicBezTo>
                <a:cubicBezTo>
                  <a:pt x="124718" y="570204"/>
                  <a:pt x="126051" y="565061"/>
                  <a:pt x="127575" y="559600"/>
                </a:cubicBezTo>
                <a:cubicBezTo>
                  <a:pt x="129099" y="554139"/>
                  <a:pt x="130813" y="548806"/>
                  <a:pt x="132400" y="543408"/>
                </a:cubicBezTo>
                <a:cubicBezTo>
                  <a:pt x="186869" y="354627"/>
                  <a:pt x="261909" y="172399"/>
                  <a:pt x="35616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41D46F3-79C4-45CA-A11E-7A58E39CA3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7483" y="904886"/>
            <a:ext cx="4590740" cy="4432093"/>
          </a:xfrm>
          <a:custGeom>
            <a:avLst/>
            <a:gdLst>
              <a:gd name="connsiteX0" fmla="*/ 0 w 6120986"/>
              <a:gd name="connsiteY0" fmla="*/ 0 h 4432093"/>
              <a:gd name="connsiteX1" fmla="*/ 4795657 w 6120986"/>
              <a:gd name="connsiteY1" fmla="*/ 0 h 4432093"/>
              <a:gd name="connsiteX2" fmla="*/ 6120986 w 6120986"/>
              <a:gd name="connsiteY2" fmla="*/ 1325329 h 4432093"/>
              <a:gd name="connsiteX3" fmla="*/ 6120986 w 6120986"/>
              <a:gd name="connsiteY3" fmla="*/ 4432093 h 4432093"/>
              <a:gd name="connsiteX4" fmla="*/ 0 w 6120986"/>
              <a:gd name="connsiteY4" fmla="*/ 4432093 h 443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986" h="4432093">
                <a:moveTo>
                  <a:pt x="0" y="0"/>
                </a:moveTo>
                <a:lnTo>
                  <a:pt x="4795657" y="0"/>
                </a:lnTo>
                <a:cubicBezTo>
                  <a:pt x="5527616" y="0"/>
                  <a:pt x="6120986" y="593370"/>
                  <a:pt x="6120986" y="1325329"/>
                </a:cubicBezTo>
                <a:lnTo>
                  <a:pt x="6120986" y="4432093"/>
                </a:lnTo>
                <a:lnTo>
                  <a:pt x="0" y="4432093"/>
                </a:lnTo>
                <a:close/>
              </a:path>
            </a:pathLst>
          </a:custGeom>
          <a:solidFill>
            <a:srgbClr val="134673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rgbClr val="134673">
                    <a:alpha val="0"/>
                  </a:srgb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object 43" hidden="1">
            <a:extLst>
              <a:ext uri="{FF2B5EF4-FFF2-40B4-BE49-F238E27FC236}">
                <a16:creationId xmlns:a16="http://schemas.microsoft.com/office/drawing/2014/main" id="{10494E51-FF6B-4285-A491-001120A90C1C}"/>
              </a:ext>
            </a:extLst>
          </p:cNvPr>
          <p:cNvSpPr txBox="1"/>
          <p:nvPr/>
        </p:nvSpPr>
        <p:spPr>
          <a:xfrm>
            <a:off x="651219" y="3562972"/>
            <a:ext cx="3471646" cy="759048"/>
          </a:xfrm>
          <a:prstGeom prst="rect">
            <a:avLst/>
          </a:prstGeom>
        </p:spPr>
        <p:txBody>
          <a:bodyPr vert="horz" wrap="square" lIns="0" tIns="122739" rIns="0" bIns="0" rtlCol="0">
            <a:spAutoFit/>
          </a:bodyPr>
          <a:lstStyle/>
          <a:p>
            <a:pPr marL="5776">
              <a:spcBef>
                <a:spcPts val="967"/>
              </a:spcBef>
            </a:pPr>
            <a:r>
              <a:rPr lang="nl-NL" sz="1501" b="1" spc="-2" dirty="0">
                <a:solidFill>
                  <a:srgbClr val="84C3D1"/>
                </a:solidFill>
                <a:latin typeface="Arial"/>
                <a:cs typeface="Arial"/>
              </a:rPr>
              <a:t>SUBTITEL</a:t>
            </a:r>
            <a:endParaRPr lang="nl-NL" sz="1501" dirty="0">
              <a:latin typeface="Arial"/>
              <a:cs typeface="Arial"/>
            </a:endParaRPr>
          </a:p>
          <a:p>
            <a:pPr marL="5776" marR="2311">
              <a:lnSpc>
                <a:spcPct val="127800"/>
              </a:lnSpc>
              <a:spcBef>
                <a:spcPts val="271"/>
              </a:spcBef>
            </a:pP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97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97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97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2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97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amet,</a:t>
            </a:r>
            <a:r>
              <a:rPr sz="97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2" dirty="0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sz="97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97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elit.</a:t>
            </a:r>
            <a:r>
              <a:rPr sz="978" spc="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Nulla</a:t>
            </a:r>
            <a:r>
              <a:rPr sz="97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978" spc="-2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porttitor nisl.</a:t>
            </a:r>
            <a:r>
              <a:rPr sz="978" spc="-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7" dirty="0">
                <a:solidFill>
                  <a:srgbClr val="FFFFFF"/>
                </a:solidFill>
                <a:latin typeface="Arial"/>
                <a:cs typeface="Arial"/>
              </a:rPr>
              <a:t>Vivamus</a:t>
            </a:r>
            <a:r>
              <a:rPr sz="978" spc="-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nec</a:t>
            </a:r>
            <a:r>
              <a:rPr sz="978" spc="-2" dirty="0">
                <a:solidFill>
                  <a:srgbClr val="FFFFFF"/>
                </a:solidFill>
                <a:latin typeface="Arial"/>
                <a:cs typeface="Arial"/>
              </a:rPr>
              <a:t> rutrum massa.</a:t>
            </a:r>
            <a:endParaRPr sz="978" dirty="0">
              <a:latin typeface="Arial"/>
              <a:cs typeface="Arial"/>
            </a:endParaRP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DDA3C3A1-FD2D-448C-B5C8-77EBC54DEC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114" y="3035255"/>
            <a:ext cx="642866" cy="17135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00" dirty="0">
                <a:solidFill>
                  <a:srgbClr val="134673">
                    <a:alpha val="0"/>
                  </a:srgb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pic>
        <p:nvPicPr>
          <p:cNvPr id="115" name="Afbeelding 114">
            <a:extLst>
              <a:ext uri="{FF2B5EF4-FFF2-40B4-BE49-F238E27FC236}">
                <a16:creationId xmlns:a16="http://schemas.microsoft.com/office/drawing/2014/main" id="{7F4E5DB0-8F98-4920-8B90-796F6A8D6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75" y="6013491"/>
            <a:ext cx="1263239" cy="457233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BF4D0A59-E4D5-4E5D-A403-221A75693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6115" y="3439757"/>
            <a:ext cx="4044364" cy="576472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lang="nl-NL" sz="1501" b="1" kern="1200" cap="all" spc="-2" baseline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SUBTITEL</a:t>
            </a:r>
            <a:endParaRPr lang="en-US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D5EF8AD8-E525-4311-BA7F-179E86AFA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114" y="2006202"/>
            <a:ext cx="4046900" cy="874727"/>
          </a:xfr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3300" b="1" cap="all" spc="-64" baseline="0">
                <a:solidFill>
                  <a:srgbClr val="FFFFFF"/>
                </a:solidFill>
              </a:defRPr>
            </a:lvl1pPr>
          </a:lstStyle>
          <a:p>
            <a:pPr marL="5776" marR="4910" lvl="0">
              <a:lnSpc>
                <a:spcPts val="3374"/>
              </a:lnSpc>
              <a:spcBef>
                <a:spcPts val="721"/>
              </a:spcBef>
            </a:pPr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object 43" hidden="1">
            <a:extLst>
              <a:ext uri="{FF2B5EF4-FFF2-40B4-BE49-F238E27FC236}">
                <a16:creationId xmlns:a16="http://schemas.microsoft.com/office/drawing/2014/main" id="{9CEC75B0-9AD4-4976-8033-8DAAAA523258}"/>
              </a:ext>
            </a:extLst>
          </p:cNvPr>
          <p:cNvSpPr txBox="1"/>
          <p:nvPr userDrawn="1"/>
        </p:nvSpPr>
        <p:spPr>
          <a:xfrm>
            <a:off x="651219" y="3562972"/>
            <a:ext cx="3471646" cy="759048"/>
          </a:xfrm>
          <a:prstGeom prst="rect">
            <a:avLst/>
          </a:prstGeom>
        </p:spPr>
        <p:txBody>
          <a:bodyPr vert="horz" wrap="square" lIns="0" tIns="122739" rIns="0" bIns="0" rtlCol="0">
            <a:spAutoFit/>
          </a:bodyPr>
          <a:lstStyle/>
          <a:p>
            <a:pPr marL="5776">
              <a:spcBef>
                <a:spcPts val="967"/>
              </a:spcBef>
            </a:pPr>
            <a:r>
              <a:rPr lang="nl-NL" sz="1501" b="1" spc="-2" dirty="0">
                <a:solidFill>
                  <a:srgbClr val="84C3D1"/>
                </a:solidFill>
                <a:latin typeface="Arial"/>
                <a:cs typeface="Arial"/>
              </a:rPr>
              <a:t>SUBTITEL</a:t>
            </a:r>
            <a:endParaRPr lang="nl-NL" sz="1501" dirty="0">
              <a:latin typeface="Arial"/>
              <a:cs typeface="Arial"/>
            </a:endParaRPr>
          </a:p>
          <a:p>
            <a:pPr marL="5776" marR="2311">
              <a:lnSpc>
                <a:spcPct val="127800"/>
              </a:lnSpc>
              <a:spcBef>
                <a:spcPts val="271"/>
              </a:spcBef>
            </a:pP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97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97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97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2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97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amet,</a:t>
            </a:r>
            <a:r>
              <a:rPr sz="97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2" dirty="0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sz="97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97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elit.</a:t>
            </a:r>
            <a:r>
              <a:rPr sz="978" spc="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Nulla</a:t>
            </a:r>
            <a:r>
              <a:rPr sz="97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978" spc="-2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porttitor nisl.</a:t>
            </a:r>
            <a:r>
              <a:rPr sz="978" spc="-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7" dirty="0">
                <a:solidFill>
                  <a:srgbClr val="FFFFFF"/>
                </a:solidFill>
                <a:latin typeface="Arial"/>
                <a:cs typeface="Arial"/>
              </a:rPr>
              <a:t>Vivamus</a:t>
            </a:r>
            <a:r>
              <a:rPr sz="978" spc="-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FFFFFF"/>
                </a:solidFill>
                <a:latin typeface="Arial"/>
                <a:cs typeface="Arial"/>
              </a:rPr>
              <a:t>nec</a:t>
            </a:r>
            <a:r>
              <a:rPr sz="978" spc="-2" dirty="0">
                <a:solidFill>
                  <a:srgbClr val="FFFFFF"/>
                </a:solidFill>
                <a:latin typeface="Arial"/>
                <a:cs typeface="Arial"/>
              </a:rPr>
              <a:t> rutrum massa.</a:t>
            </a:r>
            <a:endParaRPr sz="978" dirty="0">
              <a:latin typeface="Arial"/>
              <a:cs typeface="Arial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F8417C9-9874-438C-A3D3-1B0EAAAE07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6675" y="6013491"/>
            <a:ext cx="1263239" cy="457233"/>
          </a:xfrm>
          <a:prstGeom prst="rect">
            <a:avLst/>
          </a:prstGeo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66A0C4B-2EB1-4C4D-913B-FE130534BB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6269" y="4016230"/>
            <a:ext cx="4044365" cy="1008209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55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eld rechts 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BA00CD93-2DDA-4AAE-8B0F-DFABBA11B45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58283" y="0"/>
            <a:ext cx="4285949" cy="6603536"/>
          </a:xfrm>
          <a:custGeom>
            <a:avLst/>
            <a:gdLst>
              <a:gd name="connsiteX0" fmla="*/ 2539739 w 5714598"/>
              <a:gd name="connsiteY0" fmla="*/ 0 h 6603536"/>
              <a:gd name="connsiteX1" fmla="*/ 5714598 w 5714598"/>
              <a:gd name="connsiteY1" fmla="*/ 0 h 6603536"/>
              <a:gd name="connsiteX2" fmla="*/ 5714598 w 5714598"/>
              <a:gd name="connsiteY2" fmla="*/ 6603536 h 6603536"/>
              <a:gd name="connsiteX3" fmla="*/ 5713861 w 5714598"/>
              <a:gd name="connsiteY3" fmla="*/ 6603536 h 6603536"/>
              <a:gd name="connsiteX4" fmla="*/ 5713861 w 5714598"/>
              <a:gd name="connsiteY4" fmla="*/ 6467291 h 6603536"/>
              <a:gd name="connsiteX5" fmla="*/ 5361395 w 5714598"/>
              <a:gd name="connsiteY5" fmla="*/ 6114825 h 6603536"/>
              <a:gd name="connsiteX6" fmla="*/ 0 w 5714598"/>
              <a:gd name="connsiteY6" fmla="*/ 6114825 h 6603536"/>
              <a:gd name="connsiteX7" fmla="*/ 0 w 5714598"/>
              <a:gd name="connsiteY7" fmla="*/ 2539739 h 6603536"/>
              <a:gd name="connsiteX8" fmla="*/ 2539739 w 5714598"/>
              <a:gd name="connsiteY8" fmla="*/ 0 h 660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14598" h="6603536">
                <a:moveTo>
                  <a:pt x="2539739" y="0"/>
                </a:moveTo>
                <a:lnTo>
                  <a:pt x="5714598" y="0"/>
                </a:lnTo>
                <a:lnTo>
                  <a:pt x="5714598" y="6603536"/>
                </a:lnTo>
                <a:lnTo>
                  <a:pt x="5713861" y="6603536"/>
                </a:lnTo>
                <a:lnTo>
                  <a:pt x="5713861" y="6467291"/>
                </a:lnTo>
                <a:cubicBezTo>
                  <a:pt x="5713861" y="6272629"/>
                  <a:pt x="5556057" y="6114825"/>
                  <a:pt x="5361395" y="6114825"/>
                </a:cubicBezTo>
                <a:lnTo>
                  <a:pt x="0" y="6114825"/>
                </a:lnTo>
                <a:lnTo>
                  <a:pt x="0" y="2539739"/>
                </a:lnTo>
                <a:cubicBezTo>
                  <a:pt x="0" y="1137080"/>
                  <a:pt x="1137080" y="0"/>
                  <a:pt x="253973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 algn="r"/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058D08-42B5-4729-BDB9-D3A7B5F6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25" y="365126"/>
            <a:ext cx="3684983" cy="98107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4FDFE2-99DB-4E12-B07C-E605B0B48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024" y="2314311"/>
            <a:ext cx="3684983" cy="349684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B9C7B4-C9E5-4A21-B2A3-607D7D8F80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86524" y="6345522"/>
            <a:ext cx="1057155" cy="161404"/>
          </a:xfrm>
          <a:prstGeom prst="rect">
            <a:avLst/>
          </a:prstGeom>
        </p:spPr>
        <p:txBody>
          <a:bodyPr/>
          <a:lstStyle/>
          <a:p>
            <a:fld id="{1415EEB1-AD1E-4739-9AFE-EE357A463388}" type="datetime4">
              <a:rPr lang="nl-NL" smtClean="0"/>
              <a:t>26 november 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65A3BF-2B89-4D9F-86EE-779F8422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www.drechtstedenenergie.nl</a:t>
            </a: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694573-4E04-4017-A5A4-F43C93CCB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A0F-333E-4064-AF70-ED27E327693A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ijdelijke aanduiding voor tekst 24">
            <a:extLst>
              <a:ext uri="{FF2B5EF4-FFF2-40B4-BE49-F238E27FC236}">
                <a16:creationId xmlns:a16="http://schemas.microsoft.com/office/drawing/2014/main" id="{7C8A9FC7-3314-422A-B030-A018BA558F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1025" y="1791866"/>
            <a:ext cx="498627" cy="13290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00" dirty="0">
                <a:solidFill>
                  <a:srgbClr val="134673">
                    <a:alpha val="0"/>
                  </a:srgb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E7FA967A-8400-4E46-8F9F-FC154F566C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1024" y="1403251"/>
            <a:ext cx="3684983" cy="332486"/>
          </a:xfrm>
        </p:spPr>
        <p:txBody>
          <a:bodyPr/>
          <a:lstStyle>
            <a:lvl1pPr>
              <a:defRPr kumimoji="0" lang="nl-NL" sz="1350" b="1" i="0" u="none" strike="noStrike" kern="0" cap="all" spc="2" normalizeH="0" baseline="0" dirty="0" smtClean="0">
                <a:ln>
                  <a:noFill/>
                </a:ln>
                <a:solidFill>
                  <a:srgbClr val="144673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nl-NL"/>
              <a:t>SUBTITEL</a:t>
            </a:r>
            <a:endParaRPr lang="en-US"/>
          </a:p>
        </p:txBody>
      </p:sp>
      <p:sp>
        <p:nvSpPr>
          <p:cNvPr id="13" name="Tijdelijke aanduiding voor tekst 24">
            <a:extLst>
              <a:ext uri="{FF2B5EF4-FFF2-40B4-BE49-F238E27FC236}">
                <a16:creationId xmlns:a16="http://schemas.microsoft.com/office/drawing/2014/main" id="{43920B5D-1592-4B02-BD46-DE42E6D744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8740" y="5939050"/>
            <a:ext cx="1163566" cy="31014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00" dirty="0">
                <a:solidFill>
                  <a:srgbClr val="134673">
                    <a:alpha val="0"/>
                  </a:srgb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ACA8D718-47AB-4A2B-8F1F-77CE5AE817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6863" y="6297848"/>
            <a:ext cx="164036" cy="260008"/>
          </a:xfr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/>
              <a:t>.</a:t>
            </a: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09" y="5949280"/>
            <a:ext cx="2391443" cy="105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87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eld rechts 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92856E6E-06F1-4307-9785-EDF9F105AED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06666" y="-1"/>
            <a:ext cx="3437334" cy="6857616"/>
          </a:xfrm>
          <a:custGeom>
            <a:avLst/>
            <a:gdLst>
              <a:gd name="connsiteX0" fmla="*/ 0 w 4583112"/>
              <a:gd name="connsiteY0" fmla="*/ 0 h 6857616"/>
              <a:gd name="connsiteX1" fmla="*/ 4583112 w 4583112"/>
              <a:gd name="connsiteY1" fmla="*/ 0 h 6857616"/>
              <a:gd name="connsiteX2" fmla="*/ 4583112 w 4583112"/>
              <a:gd name="connsiteY2" fmla="*/ 6857616 h 6857616"/>
              <a:gd name="connsiteX3" fmla="*/ 4582684 w 4583112"/>
              <a:gd name="connsiteY3" fmla="*/ 6857616 h 6857616"/>
              <a:gd name="connsiteX4" fmla="*/ 4582684 w 4583112"/>
              <a:gd name="connsiteY4" fmla="*/ 6467292 h 6857616"/>
              <a:gd name="connsiteX5" fmla="*/ 4230218 w 4583112"/>
              <a:gd name="connsiteY5" fmla="*/ 6114826 h 6857616"/>
              <a:gd name="connsiteX6" fmla="*/ 1264925 w 4583112"/>
              <a:gd name="connsiteY6" fmla="*/ 6114826 h 6857616"/>
              <a:gd name="connsiteX7" fmla="*/ 1264925 w 4583112"/>
              <a:gd name="connsiteY7" fmla="*/ 1343381 h 6857616"/>
              <a:gd name="connsiteX8" fmla="*/ 59244 w 4583112"/>
              <a:gd name="connsiteY8" fmla="*/ 7320 h 6857616"/>
              <a:gd name="connsiteX9" fmla="*/ 0 w 4583112"/>
              <a:gd name="connsiteY9" fmla="*/ 4328 h 6857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83112" h="6857616">
                <a:moveTo>
                  <a:pt x="0" y="0"/>
                </a:moveTo>
                <a:lnTo>
                  <a:pt x="4583112" y="0"/>
                </a:lnTo>
                <a:lnTo>
                  <a:pt x="4583112" y="6857616"/>
                </a:lnTo>
                <a:lnTo>
                  <a:pt x="4582684" y="6857616"/>
                </a:lnTo>
                <a:lnTo>
                  <a:pt x="4582684" y="6467292"/>
                </a:lnTo>
                <a:cubicBezTo>
                  <a:pt x="4582684" y="6272630"/>
                  <a:pt x="4424880" y="6114826"/>
                  <a:pt x="4230218" y="6114826"/>
                </a:cubicBezTo>
                <a:lnTo>
                  <a:pt x="1264925" y="6114826"/>
                </a:lnTo>
                <a:lnTo>
                  <a:pt x="1264925" y="1343381"/>
                </a:lnTo>
                <a:cubicBezTo>
                  <a:pt x="1264925" y="648022"/>
                  <a:pt x="736457" y="76095"/>
                  <a:pt x="59244" y="7320"/>
                </a:cubicBezTo>
                <a:lnTo>
                  <a:pt x="0" y="43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058D08-42B5-4729-BDB9-D3A7B5F6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25" y="365126"/>
            <a:ext cx="5683204" cy="98107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4FDFE2-99DB-4E12-B07C-E605B0B48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024" y="2314311"/>
            <a:ext cx="5683205" cy="349684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B9C7B4-C9E5-4A21-B2A3-607D7D8F80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86524" y="6345522"/>
            <a:ext cx="1057155" cy="161404"/>
          </a:xfrm>
          <a:prstGeom prst="rect">
            <a:avLst/>
          </a:prstGeom>
        </p:spPr>
        <p:txBody>
          <a:bodyPr/>
          <a:lstStyle/>
          <a:p>
            <a:fld id="{F923E6F9-E1F2-45DB-8642-01FF9E8AE22F}" type="datetime4">
              <a:rPr lang="nl-NL" smtClean="0"/>
              <a:t>26 november 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65A3BF-2B89-4D9F-86EE-779F8422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www.drechtstedenenergie.nl</a:t>
            </a: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694573-4E04-4017-A5A4-F43C93CCB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A0F-333E-4064-AF70-ED27E327693A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ijdelijke aanduiding voor tekst 24">
            <a:extLst>
              <a:ext uri="{FF2B5EF4-FFF2-40B4-BE49-F238E27FC236}">
                <a16:creationId xmlns:a16="http://schemas.microsoft.com/office/drawing/2014/main" id="{7C8A9FC7-3314-422A-B030-A018BA558F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1025" y="1791866"/>
            <a:ext cx="498627" cy="13290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00" dirty="0">
                <a:solidFill>
                  <a:srgbClr val="134673">
                    <a:alpha val="0"/>
                  </a:srgb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4">
            <a:extLst>
              <a:ext uri="{FF2B5EF4-FFF2-40B4-BE49-F238E27FC236}">
                <a16:creationId xmlns:a16="http://schemas.microsoft.com/office/drawing/2014/main" id="{28BE4EB0-A2BB-4236-A800-4A0243988A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8740" y="5939050"/>
            <a:ext cx="1163566" cy="31014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00" dirty="0">
                <a:solidFill>
                  <a:srgbClr val="134673">
                    <a:alpha val="0"/>
                  </a:srgb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E7FA967A-8400-4E46-8F9F-FC154F566C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1024" y="1403251"/>
            <a:ext cx="5683205" cy="332486"/>
          </a:xfrm>
        </p:spPr>
        <p:txBody>
          <a:bodyPr/>
          <a:lstStyle>
            <a:lvl1pPr>
              <a:defRPr kumimoji="0" lang="nl-NL" sz="1350" b="1" i="0" u="none" strike="noStrike" kern="0" cap="all" spc="2" normalizeH="0" baseline="0" dirty="0" smtClean="0">
                <a:ln>
                  <a:noFill/>
                </a:ln>
                <a:solidFill>
                  <a:srgbClr val="144673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nl-NL"/>
              <a:t>SUBTITEL</a:t>
            </a:r>
            <a:endParaRPr lang="en-US"/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8C95ED31-3361-4040-BEE5-F9F3CC6B9A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6863" y="6297848"/>
            <a:ext cx="164036" cy="260008"/>
          </a:xfr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/>
              <a:t>.</a:t>
            </a: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09" y="5949280"/>
            <a:ext cx="2391443" cy="105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95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9">
            <a:extLst>
              <a:ext uri="{FF2B5EF4-FFF2-40B4-BE49-F238E27FC236}">
                <a16:creationId xmlns:a16="http://schemas.microsoft.com/office/drawing/2014/main" id="{9FDDB264-BF2B-44CF-BB63-9D6AC20BA9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err="1"/>
              <a:t>Klik</a:t>
            </a:r>
            <a:r>
              <a:rPr lang="en-US"/>
              <a:t> op het </a:t>
            </a:r>
            <a:r>
              <a:rPr lang="en-US" err="1"/>
              <a:t>vlak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voeg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afbeelding</a:t>
            </a:r>
            <a:r>
              <a:rPr lang="en-US"/>
              <a:t> in</a:t>
            </a:r>
          </a:p>
        </p:txBody>
      </p:sp>
      <p:sp>
        <p:nvSpPr>
          <p:cNvPr id="45" name="Tijdelijke aanduiding voor tekst 44">
            <a:extLst>
              <a:ext uri="{FF2B5EF4-FFF2-40B4-BE49-F238E27FC236}">
                <a16:creationId xmlns:a16="http://schemas.microsoft.com/office/drawing/2014/main" id="{5D3F6F2C-52B7-4447-8FCF-6F108A38CF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7188" y="567537"/>
            <a:ext cx="7364298" cy="5197870"/>
          </a:xfrm>
          <a:custGeom>
            <a:avLst/>
            <a:gdLst>
              <a:gd name="connsiteX0" fmla="*/ 0 w 9819064"/>
              <a:gd name="connsiteY0" fmla="*/ 0 h 5197870"/>
              <a:gd name="connsiteX1" fmla="*/ 8495530 w 9819064"/>
              <a:gd name="connsiteY1" fmla="*/ 0 h 5197870"/>
              <a:gd name="connsiteX2" fmla="*/ 9819064 w 9819064"/>
              <a:gd name="connsiteY2" fmla="*/ 1323534 h 5197870"/>
              <a:gd name="connsiteX3" fmla="*/ 9819064 w 9819064"/>
              <a:gd name="connsiteY3" fmla="*/ 5197870 h 5197870"/>
              <a:gd name="connsiteX4" fmla="*/ 0 w 9819064"/>
              <a:gd name="connsiteY4" fmla="*/ 5197870 h 519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9064" h="5197870">
                <a:moveTo>
                  <a:pt x="0" y="0"/>
                </a:moveTo>
                <a:lnTo>
                  <a:pt x="8495530" y="0"/>
                </a:lnTo>
                <a:cubicBezTo>
                  <a:pt x="9226498" y="0"/>
                  <a:pt x="9819064" y="592566"/>
                  <a:pt x="9819064" y="1323534"/>
                </a:cubicBezTo>
                <a:lnTo>
                  <a:pt x="9819064" y="5197870"/>
                </a:lnTo>
                <a:lnTo>
                  <a:pt x="0" y="519787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rgbClr val="134673">
                    <a:alpha val="0"/>
                  </a:srgb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el">
            <a:extLst>
              <a:ext uri="{FF2B5EF4-FFF2-40B4-BE49-F238E27FC236}">
                <a16:creationId xmlns:a16="http://schemas.microsoft.com/office/drawing/2014/main" id="{FD4BB270-4D3E-493D-8E35-C6AE8EA4A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172" y="1344048"/>
            <a:ext cx="6357140" cy="45704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3300" b="1" cap="all" spc="7" baseline="0">
                <a:solidFill>
                  <a:schemeClr val="tx2"/>
                </a:solidFill>
              </a:defRPr>
            </a:lvl1pPr>
          </a:lstStyle>
          <a:p>
            <a:pPr marL="5776" lvl="0">
              <a:spcBef>
                <a:spcPts val="55"/>
              </a:spcBef>
            </a:pPr>
            <a:r>
              <a:rPr lang="nl-NL"/>
              <a:t>titel</a:t>
            </a:r>
            <a:endParaRPr lang="en-US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657B235-AA32-4296-8C75-510A0D6F6E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2747" y="2590800"/>
            <a:ext cx="6357938" cy="2808288"/>
          </a:xfrm>
        </p:spPr>
        <p:txBody>
          <a:bodyPr lIns="0" tIns="0" rIns="0" bIns="0" numCol="2" spcCol="360000"/>
          <a:lstStyle>
            <a:lvl1pPr marL="266700" indent="-266700">
              <a:buClr>
                <a:schemeClr val="tx2"/>
              </a:buClr>
              <a:buFont typeface="+mj-lt"/>
              <a:buAutoNum type="arabicPeriod"/>
              <a:defRPr lang="nl-NL" sz="1501" b="1" kern="1200" spc="-2" dirty="0" smtClean="0">
                <a:solidFill>
                  <a:srgbClr val="84C3D1"/>
                </a:solidFill>
                <a:latin typeface="Arial"/>
                <a:ea typeface="+mn-ea"/>
                <a:cs typeface="Arial"/>
              </a:defRPr>
            </a:lvl1pPr>
            <a:lvl2pPr marL="266700" indent="0">
              <a:buNone/>
              <a:defRPr lang="nl-NL" sz="1115" kern="1200" spc="5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20" name="Tijdelijke aanduiding voor tekst 24">
            <a:extLst>
              <a:ext uri="{FF2B5EF4-FFF2-40B4-BE49-F238E27FC236}">
                <a16:creationId xmlns:a16="http://schemas.microsoft.com/office/drawing/2014/main" id="{B3E4292A-29D2-4778-B4E7-D8A65A03B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2747" y="2068028"/>
            <a:ext cx="642866" cy="17135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00" dirty="0">
                <a:solidFill>
                  <a:srgbClr val="134673">
                    <a:alpha val="0"/>
                  </a:srgb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AFFCFB-3E8A-4749-A50A-046D9DC945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66863" y="6297848"/>
            <a:ext cx="164036" cy="260008"/>
          </a:xfr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EA3BD329-E706-43B7-B291-F12F3A94F82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2C900CB-757C-4439-97D9-C4166DA7ACD6}" type="datetime4">
              <a:rPr lang="nl-NL" smtClean="0"/>
              <a:t>26 november 2024</a:t>
            </a:fld>
            <a:endParaRPr lang="nl-NL"/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4CC5CF26-823D-4539-BC26-221F9928C84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5776">
              <a:spcBef>
                <a:spcPts val="44"/>
              </a:spcBef>
            </a:pPr>
            <a:r>
              <a:rPr lang="nl-NL"/>
              <a:t>www.drechtstedenenergie.nl</a:t>
            </a:r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C7431F46-4EC5-4973-BFA5-42D5C988FCE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601EA0F-333E-4064-AF70-ED27E327693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6" name="Tijdelijke aanduiding voor tekst 99">
            <a:extLst>
              <a:ext uri="{FF2B5EF4-FFF2-40B4-BE49-F238E27FC236}">
                <a16:creationId xmlns:a16="http://schemas.microsoft.com/office/drawing/2014/main" id="{FB475DDC-28EA-4A6E-9558-76BC1FFCA9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2867" y="6323704"/>
            <a:ext cx="923010" cy="245922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49614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eld rechts 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92856E6E-06F1-4307-9785-EDF9F105AED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06666" y="-1"/>
            <a:ext cx="3437334" cy="6857616"/>
          </a:xfrm>
          <a:custGeom>
            <a:avLst/>
            <a:gdLst>
              <a:gd name="connsiteX0" fmla="*/ 0 w 4583112"/>
              <a:gd name="connsiteY0" fmla="*/ 0 h 6857616"/>
              <a:gd name="connsiteX1" fmla="*/ 4583112 w 4583112"/>
              <a:gd name="connsiteY1" fmla="*/ 0 h 6857616"/>
              <a:gd name="connsiteX2" fmla="*/ 4583112 w 4583112"/>
              <a:gd name="connsiteY2" fmla="*/ 6857616 h 6857616"/>
              <a:gd name="connsiteX3" fmla="*/ 4582684 w 4583112"/>
              <a:gd name="connsiteY3" fmla="*/ 6857616 h 6857616"/>
              <a:gd name="connsiteX4" fmla="*/ 4582684 w 4583112"/>
              <a:gd name="connsiteY4" fmla="*/ 6467292 h 6857616"/>
              <a:gd name="connsiteX5" fmla="*/ 4230218 w 4583112"/>
              <a:gd name="connsiteY5" fmla="*/ 6114826 h 6857616"/>
              <a:gd name="connsiteX6" fmla="*/ 1264925 w 4583112"/>
              <a:gd name="connsiteY6" fmla="*/ 6114826 h 6857616"/>
              <a:gd name="connsiteX7" fmla="*/ 1264925 w 4583112"/>
              <a:gd name="connsiteY7" fmla="*/ 1343381 h 6857616"/>
              <a:gd name="connsiteX8" fmla="*/ 59244 w 4583112"/>
              <a:gd name="connsiteY8" fmla="*/ 7320 h 6857616"/>
              <a:gd name="connsiteX9" fmla="*/ 0 w 4583112"/>
              <a:gd name="connsiteY9" fmla="*/ 4328 h 6857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83112" h="6857616">
                <a:moveTo>
                  <a:pt x="0" y="0"/>
                </a:moveTo>
                <a:lnTo>
                  <a:pt x="4583112" y="0"/>
                </a:lnTo>
                <a:lnTo>
                  <a:pt x="4583112" y="6857616"/>
                </a:lnTo>
                <a:lnTo>
                  <a:pt x="4582684" y="6857616"/>
                </a:lnTo>
                <a:lnTo>
                  <a:pt x="4582684" y="6467292"/>
                </a:lnTo>
                <a:cubicBezTo>
                  <a:pt x="4582684" y="6272630"/>
                  <a:pt x="4424880" y="6114826"/>
                  <a:pt x="4230218" y="6114826"/>
                </a:cubicBezTo>
                <a:lnTo>
                  <a:pt x="1264925" y="6114826"/>
                </a:lnTo>
                <a:lnTo>
                  <a:pt x="1264925" y="1343381"/>
                </a:lnTo>
                <a:cubicBezTo>
                  <a:pt x="1264925" y="648022"/>
                  <a:pt x="736457" y="76095"/>
                  <a:pt x="59244" y="7320"/>
                </a:cubicBezTo>
                <a:lnTo>
                  <a:pt x="0" y="43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058D08-42B5-4729-BDB9-D3A7B5F6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25" y="365126"/>
            <a:ext cx="5683204" cy="981075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4FDFE2-99DB-4E12-B07C-E605B0B48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024" y="2314311"/>
            <a:ext cx="5683205" cy="349684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B9C7B4-C9E5-4A21-B2A3-607D7D8F80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86524" y="6345522"/>
            <a:ext cx="1057155" cy="161404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1 oktober 2021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65A3BF-2B89-4D9F-86EE-779F8422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Titel van de presentatie als voettekst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694573-4E04-4017-A5A4-F43C93CCB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A0F-333E-4064-AF70-ED27E327693A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7" name="Tijdelijke aanduiding voor tekst 24">
            <a:extLst>
              <a:ext uri="{FF2B5EF4-FFF2-40B4-BE49-F238E27FC236}">
                <a16:creationId xmlns:a16="http://schemas.microsoft.com/office/drawing/2014/main" id="{7C8A9FC7-3314-422A-B030-A018BA558F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1025" y="1791866"/>
            <a:ext cx="498627" cy="13290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00" dirty="0">
                <a:solidFill>
                  <a:srgbClr val="134673">
                    <a:alpha val="0"/>
                  </a:srgb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4">
            <a:extLst>
              <a:ext uri="{FF2B5EF4-FFF2-40B4-BE49-F238E27FC236}">
                <a16:creationId xmlns:a16="http://schemas.microsoft.com/office/drawing/2014/main" id="{28BE4EB0-A2BB-4236-A800-4A0243988A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8740" y="5939050"/>
            <a:ext cx="1163566" cy="31014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00" dirty="0">
                <a:solidFill>
                  <a:srgbClr val="134673">
                    <a:alpha val="0"/>
                  </a:srgb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E7FA967A-8400-4E46-8F9F-FC154F566C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1024" y="1403251"/>
            <a:ext cx="5683205" cy="332486"/>
          </a:xfrm>
        </p:spPr>
        <p:txBody>
          <a:bodyPr/>
          <a:lstStyle>
            <a:lvl1pPr>
              <a:defRPr kumimoji="0" lang="nl-NL" sz="1350" b="1" i="0" u="none" strike="noStrike" kern="0" cap="all" spc="2" normalizeH="0" baseline="0" dirty="0" smtClean="0">
                <a:ln>
                  <a:noFill/>
                </a:ln>
                <a:solidFill>
                  <a:srgbClr val="84C3D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nl-NL" dirty="0"/>
              <a:t>SUBTITEL</a:t>
            </a:r>
            <a:endParaRPr lang="en-US" dirty="0"/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78826294-0FDE-40A3-9266-AB170C6052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6863" y="6297848"/>
            <a:ext cx="164036" cy="260008"/>
          </a:xfr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4" name="Tijdelijke aanduiding voor tekst 99">
            <a:extLst>
              <a:ext uri="{FF2B5EF4-FFF2-40B4-BE49-F238E27FC236}">
                <a16:creationId xmlns:a16="http://schemas.microsoft.com/office/drawing/2014/main" id="{76D665A2-BD15-43EF-8749-384B869C5A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2867" y="6323704"/>
            <a:ext cx="923010" cy="245922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68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"/>
          <p:cNvSpPr>
            <a:spLocks noGrp="1"/>
          </p:cNvSpPr>
          <p:nvPr>
            <p:ph type="title"/>
          </p:nvPr>
        </p:nvSpPr>
        <p:spPr>
          <a:xfrm>
            <a:off x="971550" y="620712"/>
            <a:ext cx="5761038" cy="72072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971551" y="1520828"/>
            <a:ext cx="3438218" cy="3995737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sz="quarter" idx="16"/>
          </p:nvPr>
        </p:nvSpPr>
        <p:spPr>
          <a:xfrm>
            <a:off x="4748982" y="1524000"/>
            <a:ext cx="3423469" cy="1905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9" name="Tijdelijke aanduiding voor afbeelding 2"/>
          <p:cNvSpPr>
            <a:spLocks noGrp="1" noChangeAspect="1"/>
          </p:cNvSpPr>
          <p:nvPr>
            <p:ph type="pic" sz="quarter" idx="17"/>
          </p:nvPr>
        </p:nvSpPr>
        <p:spPr>
          <a:xfrm>
            <a:off x="4748982" y="3611563"/>
            <a:ext cx="3423469" cy="1905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45006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itel 1"/>
          <p:cNvSpPr>
            <a:spLocks noGrp="1"/>
          </p:cNvSpPr>
          <p:nvPr>
            <p:ph type="title"/>
          </p:nvPr>
        </p:nvSpPr>
        <p:spPr>
          <a:xfrm>
            <a:off x="971550" y="620712"/>
            <a:ext cx="5761038" cy="72072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6" name="Tijdelijke aanduiding voor afbeelding 2"/>
          <p:cNvSpPr>
            <a:spLocks noGrp="1" noChangeAspect="1"/>
          </p:cNvSpPr>
          <p:nvPr>
            <p:ph type="pic" sz="quarter" idx="16"/>
          </p:nvPr>
        </p:nvSpPr>
        <p:spPr>
          <a:xfrm>
            <a:off x="4748982" y="1524000"/>
            <a:ext cx="3423469" cy="1905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11" name="Tijdelijke aanduiding voor afbeelding 2"/>
          <p:cNvSpPr>
            <a:spLocks noGrp="1" noChangeAspect="1"/>
          </p:cNvSpPr>
          <p:nvPr>
            <p:ph type="pic" sz="quarter" idx="17"/>
          </p:nvPr>
        </p:nvSpPr>
        <p:spPr>
          <a:xfrm>
            <a:off x="4748982" y="3611563"/>
            <a:ext cx="3423469" cy="1905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12" name="Tijdelijke aanduiding voor afbeelding 2"/>
          <p:cNvSpPr>
            <a:spLocks noGrp="1" noChangeAspect="1"/>
          </p:cNvSpPr>
          <p:nvPr>
            <p:ph type="pic" sz="quarter" idx="18"/>
          </p:nvPr>
        </p:nvSpPr>
        <p:spPr>
          <a:xfrm>
            <a:off x="971551" y="1520825"/>
            <a:ext cx="3423469" cy="3995738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880882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971550" y="1520825"/>
            <a:ext cx="7200900" cy="3995738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/>
          </a:p>
        </p:txBody>
      </p:sp>
      <p:sp>
        <p:nvSpPr>
          <p:cNvPr id="4" name="Tijdelijke aanduiding voor media 3"/>
          <p:cNvSpPr>
            <a:spLocks noGrp="1"/>
          </p:cNvSpPr>
          <p:nvPr>
            <p:ph type="media" sz="quarter" idx="10"/>
          </p:nvPr>
        </p:nvSpPr>
        <p:spPr>
          <a:xfrm>
            <a:off x="1108105" y="1622161"/>
            <a:ext cx="6955492" cy="3793066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NL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029364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971550" y="620713"/>
            <a:ext cx="5761090" cy="4248150"/>
          </a:xfrm>
        </p:spPr>
        <p:txBody>
          <a:bodyPr rtlCol="0">
            <a:noAutofit/>
          </a:bodyPr>
          <a:lstStyle/>
          <a:p>
            <a:pPr lvl="0"/>
            <a:r>
              <a:rPr lang="nl-NL" noProof="0"/>
              <a:t>Sleep de afbeelding naar de tijdelijke aanduiding of 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568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971550" y="620713"/>
            <a:ext cx="5761090" cy="4248150"/>
          </a:xfrm>
        </p:spPr>
        <p:txBody>
          <a:bodyPr rtlCol="0">
            <a:noAutofit/>
          </a:bodyPr>
          <a:lstStyle/>
          <a:p>
            <a:pPr lvl="0"/>
            <a:r>
              <a:rPr lang="nl-NL" noProof="0"/>
              <a:t>Sleep de afbeelding naar de tijdelijke aanduiding of 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602842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971550" y="620713"/>
            <a:ext cx="5761090" cy="4248150"/>
          </a:xfrm>
        </p:spPr>
        <p:txBody>
          <a:bodyPr/>
          <a:lstStyle/>
          <a:p>
            <a:r>
              <a:rPr lang="nl-NL"/>
              <a:t>Sleep de afbeelding naar de tijdelijke aanduiding of 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259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26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fbeelding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228" y="800100"/>
            <a:ext cx="122652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jdelijke aanduiding voor titel 21"/>
          <p:cNvSpPr>
            <a:spLocks noGrp="1"/>
          </p:cNvSpPr>
          <p:nvPr>
            <p:ph type="title"/>
          </p:nvPr>
        </p:nvSpPr>
        <p:spPr bwMode="auto">
          <a:xfrm>
            <a:off x="971550" y="620713"/>
            <a:ext cx="5761038" cy="7207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</a:p>
        </p:txBody>
      </p:sp>
      <p:sp>
        <p:nvSpPr>
          <p:cNvPr id="2052" name="Tijdelijke aanduiding voor tekst 25"/>
          <p:cNvSpPr>
            <a:spLocks noGrp="1"/>
          </p:cNvSpPr>
          <p:nvPr>
            <p:ph type="body" idx="1"/>
          </p:nvPr>
        </p:nvSpPr>
        <p:spPr bwMode="auto">
          <a:xfrm>
            <a:off x="971550" y="1520825"/>
            <a:ext cx="7200900" cy="42481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2" name="Afbeelding 1" descr="Afbeelding met tekst, Lettertype, schermopname, logo&#10;&#10;Automatisch gegenereerde beschrijving">
            <a:extLst>
              <a:ext uri="{FF2B5EF4-FFF2-40B4-BE49-F238E27FC236}">
                <a16:creationId xmlns:a16="http://schemas.microsoft.com/office/drawing/2014/main" id="{1DED4A3D-B91B-062A-EE87-4E95D5E8B34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522228" y="125950"/>
            <a:ext cx="1226524" cy="6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691" r:id="rId8"/>
    <p:sldLayoutId id="2147483700" r:id="rId9"/>
  </p:sldLayoutIdLst>
  <p:txStyles>
    <p:titleStyle>
      <a:lvl1pPr algn="l" defTabSz="342900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l" defTabSz="342900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342900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342900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342900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342900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342900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342900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342900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58775" indent="-358775" algn="l" defTabSz="358775" rtl="0" eaLnBrk="1" fontAlgn="base" hangingPunct="1">
        <a:lnSpc>
          <a:spcPts val="3100"/>
        </a:lnSpc>
        <a:spcBef>
          <a:spcPct val="0"/>
        </a:spcBef>
        <a:spcAft>
          <a:spcPct val="0"/>
        </a:spcAft>
        <a:buClr>
          <a:schemeClr val="accent1"/>
        </a:buClr>
        <a:buSzPct val="75000"/>
        <a:buFont typeface="Arial" charset="0"/>
        <a:buChar char="•"/>
        <a:defRPr lang="nl-NL" sz="2400" kern="1200" dirty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19138" indent="-358775" algn="l" defTabSz="358775" rtl="0" eaLnBrk="1" fontAlgn="base" hangingPunct="1">
        <a:lnSpc>
          <a:spcPts val="3100"/>
        </a:lnSpc>
        <a:spcBef>
          <a:spcPct val="0"/>
        </a:spcBef>
        <a:spcAft>
          <a:spcPct val="0"/>
        </a:spcAft>
        <a:buClr>
          <a:schemeClr val="accent1"/>
        </a:buClr>
        <a:buSzPct val="75000"/>
        <a:buFont typeface=".AppleSystemUIFont" charset="0"/>
        <a:buChar char="-"/>
        <a:defRPr lang="nl-NL" sz="2400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79500" indent="-358775" algn="l" defTabSz="358775" rtl="0" eaLnBrk="1" fontAlgn="base" hangingPunct="1">
        <a:lnSpc>
          <a:spcPts val="3100"/>
        </a:lnSpc>
        <a:spcBef>
          <a:spcPct val="0"/>
        </a:spcBef>
        <a:spcAft>
          <a:spcPct val="0"/>
        </a:spcAft>
        <a:buClr>
          <a:schemeClr val="accent1"/>
        </a:buClr>
        <a:buSzPct val="75000"/>
        <a:buFont typeface=".AppleSystemUIFont" charset="0"/>
        <a:buChar char="-"/>
        <a:defRPr lang="nl-NL" sz="2400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439863" indent="-358775" algn="l" defTabSz="358775" rtl="0" eaLnBrk="1" fontAlgn="base" hangingPunct="1">
        <a:lnSpc>
          <a:spcPts val="3100"/>
        </a:lnSpc>
        <a:spcBef>
          <a:spcPct val="0"/>
        </a:spcBef>
        <a:spcAft>
          <a:spcPct val="0"/>
        </a:spcAft>
        <a:buClr>
          <a:schemeClr val="accent1"/>
        </a:buClr>
        <a:buSzPct val="75000"/>
        <a:buFont typeface=".AppleSystemUIFont" charset="0"/>
        <a:buChar char="-"/>
        <a:defRPr lang="nl-NL" sz="2400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798638" indent="-358775" algn="l" defTabSz="358775" rtl="0" eaLnBrk="1" fontAlgn="base" hangingPunct="1">
        <a:lnSpc>
          <a:spcPts val="3100"/>
        </a:lnSpc>
        <a:spcBef>
          <a:spcPct val="0"/>
        </a:spcBef>
        <a:spcAft>
          <a:spcPct val="0"/>
        </a:spcAft>
        <a:buClr>
          <a:schemeClr val="accent1"/>
        </a:buClr>
        <a:buSzPct val="75000"/>
        <a:buFont typeface=".AppleSystemUIFont" charset="0"/>
        <a:buChar char="-"/>
        <a:defRPr lang="nl-NL" sz="2400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839" userDrawn="1">
          <p15:clr>
            <a:srgbClr val="F26B43"/>
          </p15:clr>
        </p15:guide>
        <p15:guide id="2" pos="1066" userDrawn="1">
          <p15:clr>
            <a:srgbClr val="F26B43"/>
          </p15:clr>
        </p15:guide>
        <p15:guide id="3" pos="1292" userDrawn="1">
          <p15:clr>
            <a:srgbClr val="F26B43"/>
          </p15:clr>
        </p15:guide>
        <p15:guide id="4" pos="151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D147384-EE77-5F10-8836-B2689ECA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4E5734-070A-145B-DB4F-ED6BDC474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BB3FFD-B6A2-DC18-22AD-2740D641F3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3B83E-6869-46B6-B994-BE02F6144241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2697FE-5FCD-9D9D-B631-B7CBDAFEF8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AC0AE7-6461-9D6C-0F1D-C016CDF04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AF6E9-0363-40A3-B780-6D3C26C1FD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275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energiekeregio.nl/energyhub/" TargetMode="External"/><Relationship Id="rId7" Type="http://schemas.openxmlformats.org/officeDocument/2006/relationships/image" Target="../media/image29.png"/><Relationship Id="rId2" Type="http://schemas.openxmlformats.org/officeDocument/2006/relationships/hyperlink" Target="https://energiekeregio.nl/energyhub/zwijndrecht-grootelindt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.xml"/><Relationship Id="rId18" Type="http://schemas.openxmlformats.org/officeDocument/2006/relationships/customXml" Target="../ink/ink13.xml"/><Relationship Id="rId26" Type="http://schemas.openxmlformats.org/officeDocument/2006/relationships/customXml" Target="../ink/ink21.xml"/><Relationship Id="rId39" Type="http://schemas.openxmlformats.org/officeDocument/2006/relationships/customXml" Target="../ink/ink33.xml"/><Relationship Id="rId21" Type="http://schemas.openxmlformats.org/officeDocument/2006/relationships/customXml" Target="../ink/ink16.xml"/><Relationship Id="rId34" Type="http://schemas.openxmlformats.org/officeDocument/2006/relationships/customXml" Target="../ink/ink28.xml"/><Relationship Id="rId42" Type="http://schemas.openxmlformats.org/officeDocument/2006/relationships/customXml" Target="../ink/ink36.xml"/><Relationship Id="rId7" Type="http://schemas.openxmlformats.org/officeDocument/2006/relationships/customXml" Target="../ink/ink3.xml"/><Relationship Id="rId2" Type="http://schemas.openxmlformats.org/officeDocument/2006/relationships/image" Target="../media/image31.emf"/><Relationship Id="rId16" Type="http://schemas.openxmlformats.org/officeDocument/2006/relationships/customXml" Target="../ink/ink11.xml"/><Relationship Id="rId20" Type="http://schemas.openxmlformats.org/officeDocument/2006/relationships/customXml" Target="../ink/ink15.xml"/><Relationship Id="rId29" Type="http://schemas.openxmlformats.org/officeDocument/2006/relationships/customXml" Target="../ink/ink23.xml"/><Relationship Id="rId41" Type="http://schemas.openxmlformats.org/officeDocument/2006/relationships/customXml" Target="../ink/ink3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customXml" Target="../ink/ink6.xml"/><Relationship Id="rId24" Type="http://schemas.openxmlformats.org/officeDocument/2006/relationships/customXml" Target="../ink/ink19.xml"/><Relationship Id="rId32" Type="http://schemas.openxmlformats.org/officeDocument/2006/relationships/customXml" Target="../ink/ink26.xml"/><Relationship Id="rId37" Type="http://schemas.openxmlformats.org/officeDocument/2006/relationships/customXml" Target="../ink/ink31.xml"/><Relationship Id="rId40" Type="http://schemas.openxmlformats.org/officeDocument/2006/relationships/customXml" Target="../ink/ink34.xml"/><Relationship Id="rId5" Type="http://schemas.openxmlformats.org/officeDocument/2006/relationships/image" Target="../media/image60.png"/><Relationship Id="rId15" Type="http://schemas.openxmlformats.org/officeDocument/2006/relationships/customXml" Target="../ink/ink10.xml"/><Relationship Id="rId23" Type="http://schemas.openxmlformats.org/officeDocument/2006/relationships/customXml" Target="../ink/ink18.xml"/><Relationship Id="rId28" Type="http://schemas.openxmlformats.org/officeDocument/2006/relationships/customXml" Target="../ink/ink22.xml"/><Relationship Id="rId36" Type="http://schemas.openxmlformats.org/officeDocument/2006/relationships/customXml" Target="../ink/ink30.xml"/><Relationship Id="rId10" Type="http://schemas.openxmlformats.org/officeDocument/2006/relationships/customXml" Target="../ink/ink5.xml"/><Relationship Id="rId19" Type="http://schemas.openxmlformats.org/officeDocument/2006/relationships/customXml" Target="../ink/ink14.xml"/><Relationship Id="rId31" Type="http://schemas.openxmlformats.org/officeDocument/2006/relationships/customXml" Target="../ink/ink25.xml"/><Relationship Id="rId4" Type="http://schemas.openxmlformats.org/officeDocument/2006/relationships/customXml" Target="../ink/ink1.xml"/><Relationship Id="rId9" Type="http://schemas.openxmlformats.org/officeDocument/2006/relationships/image" Target="../media/image70.png"/><Relationship Id="rId14" Type="http://schemas.openxmlformats.org/officeDocument/2006/relationships/customXml" Target="../ink/ink9.xml"/><Relationship Id="rId22" Type="http://schemas.openxmlformats.org/officeDocument/2006/relationships/customXml" Target="../ink/ink17.xml"/><Relationship Id="rId27" Type="http://schemas.openxmlformats.org/officeDocument/2006/relationships/image" Target="../media/image80.png"/><Relationship Id="rId30" Type="http://schemas.openxmlformats.org/officeDocument/2006/relationships/customXml" Target="../ink/ink24.xml"/><Relationship Id="rId35" Type="http://schemas.openxmlformats.org/officeDocument/2006/relationships/customXml" Target="../ink/ink29.xml"/><Relationship Id="rId8" Type="http://schemas.openxmlformats.org/officeDocument/2006/relationships/customXml" Target="../ink/ink4.xml"/><Relationship Id="rId3" Type="http://schemas.openxmlformats.org/officeDocument/2006/relationships/image" Target="../media/image32.png"/><Relationship Id="rId12" Type="http://schemas.openxmlformats.org/officeDocument/2006/relationships/customXml" Target="../ink/ink7.xml"/><Relationship Id="rId17" Type="http://schemas.openxmlformats.org/officeDocument/2006/relationships/customXml" Target="../ink/ink12.xml"/><Relationship Id="rId25" Type="http://schemas.openxmlformats.org/officeDocument/2006/relationships/customXml" Target="../ink/ink20.xml"/><Relationship Id="rId33" Type="http://schemas.openxmlformats.org/officeDocument/2006/relationships/customXml" Target="../ink/ink27.xml"/><Relationship Id="rId38" Type="http://schemas.openxmlformats.org/officeDocument/2006/relationships/customXml" Target="../ink/ink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kratsma@energiekeregio.nl" TargetMode="External"/><Relationship Id="rId2" Type="http://schemas.openxmlformats.org/officeDocument/2006/relationships/hyperlink" Target="mailto:secretaris@energiecooperatieambacht.nl" TargetMode="Externa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echtstedenenergie.nl/smart-delta-drechtsteden-helpt-ondernemers-bij-collectieve-aanpak-netcongestie" TargetMode="External"/><Relationship Id="rId2" Type="http://schemas.openxmlformats.org/officeDocument/2006/relationships/hyperlink" Target="https://www.drechtstedenenergie.nl/energiehub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2">
            <a:extLst>
              <a:ext uri="{FF2B5EF4-FFF2-40B4-BE49-F238E27FC236}">
                <a16:creationId xmlns:a16="http://schemas.microsoft.com/office/drawing/2014/main" id="{720077BF-7CF8-1F08-07EE-CE072B5CC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83" y="5694173"/>
            <a:ext cx="1651417" cy="97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8F9B0FE-1D29-ACA4-7386-319748064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1" y="5676196"/>
            <a:ext cx="1866369" cy="96265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74B01D0-47A9-C96C-0FE8-A8545F1547CA}"/>
              </a:ext>
            </a:extLst>
          </p:cNvPr>
          <p:cNvSpPr txBox="1"/>
          <p:nvPr/>
        </p:nvSpPr>
        <p:spPr>
          <a:xfrm>
            <a:off x="390813" y="1517761"/>
            <a:ext cx="529561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2060"/>
                </a:solidFill>
              </a:rPr>
              <a:t>Verkenning en realisatie van ca. 60 </a:t>
            </a:r>
            <a:br>
              <a:rPr lang="nl-NL" sz="2800" dirty="0">
                <a:solidFill>
                  <a:srgbClr val="002060"/>
                </a:solidFill>
              </a:rPr>
            </a:br>
            <a:r>
              <a:rPr lang="nl-NL" sz="2800" dirty="0">
                <a:solidFill>
                  <a:srgbClr val="002060"/>
                </a:solidFill>
              </a:rPr>
              <a:t>Energy Hubs in de Drechtsteden </a:t>
            </a:r>
          </a:p>
          <a:p>
            <a:r>
              <a:rPr lang="nl-NL" sz="2800" dirty="0">
                <a:solidFill>
                  <a:srgbClr val="002060"/>
                </a:solidFill>
              </a:rPr>
              <a:t>– blauwdruk –</a:t>
            </a:r>
            <a:br>
              <a:rPr lang="nl-NL" sz="2800" dirty="0">
                <a:solidFill>
                  <a:srgbClr val="002060"/>
                </a:solidFill>
              </a:rPr>
            </a:br>
            <a:endParaRPr lang="nl-NL" sz="2800" dirty="0">
              <a:solidFill>
                <a:srgbClr val="002060"/>
              </a:solidFill>
            </a:endParaRPr>
          </a:p>
          <a:p>
            <a:r>
              <a:rPr lang="nl-NL" sz="2000" dirty="0">
                <a:solidFill>
                  <a:srgbClr val="002060"/>
                </a:solidFill>
              </a:rPr>
              <a:t>Koplopergroep energiehubs </a:t>
            </a:r>
          </a:p>
          <a:p>
            <a:r>
              <a:rPr lang="nl-NL" sz="2000" dirty="0">
                <a:solidFill>
                  <a:srgbClr val="002060"/>
                </a:solidFill>
              </a:rPr>
              <a:t>26 november 2024</a:t>
            </a:r>
          </a:p>
          <a:p>
            <a:endParaRPr lang="nl-NL" sz="2400" dirty="0">
              <a:solidFill>
                <a:srgbClr val="002060"/>
              </a:solidFill>
            </a:endParaRPr>
          </a:p>
          <a:p>
            <a:r>
              <a:rPr lang="nl-NL" sz="2000" dirty="0">
                <a:solidFill>
                  <a:srgbClr val="002060"/>
                </a:solidFill>
              </a:rPr>
              <a:t>Roosmarijn Sweers, Smart Delta Drechtsteden</a:t>
            </a:r>
          </a:p>
          <a:p>
            <a:r>
              <a:rPr lang="nl-NL" sz="2000" dirty="0">
                <a:solidFill>
                  <a:srgbClr val="002060"/>
                </a:solidFill>
              </a:rPr>
              <a:t>Krijn Ratsma, Stichting Energieke Regio</a:t>
            </a:r>
          </a:p>
        </p:txBody>
      </p:sp>
      <p:pic>
        <p:nvPicPr>
          <p:cNvPr id="9" name="Tijdelijke aanduiding voor afbeelding 13">
            <a:extLst>
              <a:ext uri="{FF2B5EF4-FFF2-40B4-BE49-F238E27FC236}">
                <a16:creationId xmlns:a16="http://schemas.microsoft.com/office/drawing/2014/main" id="{A5DAA30D-8B78-9BF2-6E5F-DD67262681E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5" r="31215"/>
          <a:stretch/>
        </p:blipFill>
        <p:spPr>
          <a:xfrm>
            <a:off x="4572000" y="0"/>
            <a:ext cx="4583112" cy="6858000"/>
          </a:xfrm>
          <a:custGeom>
            <a:avLst/>
            <a:gdLst>
              <a:gd name="connsiteX0" fmla="*/ 0 w 4583112"/>
              <a:gd name="connsiteY0" fmla="*/ 0 h 6857616"/>
              <a:gd name="connsiteX1" fmla="*/ 4583112 w 4583112"/>
              <a:gd name="connsiteY1" fmla="*/ 0 h 6857616"/>
              <a:gd name="connsiteX2" fmla="*/ 4583112 w 4583112"/>
              <a:gd name="connsiteY2" fmla="*/ 6857616 h 6857616"/>
              <a:gd name="connsiteX3" fmla="*/ 4582684 w 4583112"/>
              <a:gd name="connsiteY3" fmla="*/ 6857616 h 6857616"/>
              <a:gd name="connsiteX4" fmla="*/ 4582684 w 4583112"/>
              <a:gd name="connsiteY4" fmla="*/ 6467292 h 6857616"/>
              <a:gd name="connsiteX5" fmla="*/ 4230218 w 4583112"/>
              <a:gd name="connsiteY5" fmla="*/ 6114826 h 6857616"/>
              <a:gd name="connsiteX6" fmla="*/ 1264925 w 4583112"/>
              <a:gd name="connsiteY6" fmla="*/ 6114826 h 6857616"/>
              <a:gd name="connsiteX7" fmla="*/ 1264925 w 4583112"/>
              <a:gd name="connsiteY7" fmla="*/ 1343381 h 6857616"/>
              <a:gd name="connsiteX8" fmla="*/ 59244 w 4583112"/>
              <a:gd name="connsiteY8" fmla="*/ 7320 h 6857616"/>
              <a:gd name="connsiteX9" fmla="*/ 0 w 4583112"/>
              <a:gd name="connsiteY9" fmla="*/ 4328 h 6857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83112" h="6857616">
                <a:moveTo>
                  <a:pt x="0" y="0"/>
                </a:moveTo>
                <a:lnTo>
                  <a:pt x="4583112" y="0"/>
                </a:lnTo>
                <a:lnTo>
                  <a:pt x="4583112" y="6857616"/>
                </a:lnTo>
                <a:lnTo>
                  <a:pt x="4582684" y="6857616"/>
                </a:lnTo>
                <a:lnTo>
                  <a:pt x="4582684" y="6467292"/>
                </a:lnTo>
                <a:cubicBezTo>
                  <a:pt x="4582684" y="6272630"/>
                  <a:pt x="4424880" y="6114826"/>
                  <a:pt x="4230218" y="6114826"/>
                </a:cubicBezTo>
                <a:lnTo>
                  <a:pt x="1264925" y="6114826"/>
                </a:lnTo>
                <a:lnTo>
                  <a:pt x="1264925" y="1343381"/>
                </a:lnTo>
                <a:cubicBezTo>
                  <a:pt x="1264925" y="648022"/>
                  <a:pt x="736457" y="76095"/>
                  <a:pt x="59244" y="7320"/>
                </a:cubicBezTo>
                <a:lnTo>
                  <a:pt x="0" y="43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5" name="Afbeelding 4" descr="Afbeelding met tekst, schermopname, grafische vormgeving, Lettertype&#10;&#10;Automatisch gegenereerde beschrijving">
            <a:extLst>
              <a:ext uri="{FF2B5EF4-FFF2-40B4-BE49-F238E27FC236}">
                <a16:creationId xmlns:a16="http://schemas.microsoft.com/office/drawing/2014/main" id="{03E8F494-499A-E5D1-0F7C-57EDF19AB4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0" r="5542" b="24042"/>
          <a:stretch/>
        </p:blipFill>
        <p:spPr>
          <a:xfrm>
            <a:off x="3706812" y="5542145"/>
            <a:ext cx="5448300" cy="12744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3981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A84E92B-679D-ACF8-97F6-5B2E8D7B4C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64261" y="4320064"/>
            <a:ext cx="4753840" cy="25379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49" y="620712"/>
            <a:ext cx="6473047" cy="720725"/>
          </a:xfrm>
        </p:spPr>
        <p:txBody>
          <a:bodyPr/>
          <a:lstStyle/>
          <a:p>
            <a:r>
              <a:rPr lang="nl-NL" dirty="0"/>
              <a:t>Voorbeeld Papendrecht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971550" y="1520828"/>
            <a:ext cx="7301182" cy="3995737"/>
          </a:xfrm>
        </p:spPr>
        <p:txBody>
          <a:bodyPr/>
          <a:lstStyle/>
          <a:p>
            <a:r>
              <a:rPr lang="nl-NL" b="1" dirty="0"/>
              <a:t>Maximaal elektrificeren en maximaal opwekken (2040)?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Als alle gebruikte energie (</a:t>
            </a:r>
            <a:r>
              <a:rPr lang="nl-NL" b="1" dirty="0"/>
              <a:t>incl. transport</a:t>
            </a:r>
            <a:r>
              <a:rPr lang="nl-NL" dirty="0"/>
              <a:t>) </a:t>
            </a:r>
            <a:r>
              <a:rPr lang="nl-NL" b="1" dirty="0"/>
              <a:t>elektrisch</a:t>
            </a:r>
            <a:r>
              <a:rPr lang="nl-NL" dirty="0"/>
              <a:t> wordt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En alle daken komen </a:t>
            </a:r>
            <a:r>
              <a:rPr lang="nl-NL" b="1" dirty="0"/>
              <a:t>vol zonnepanelen </a:t>
            </a:r>
            <a:r>
              <a:rPr lang="nl-NL" dirty="0"/>
              <a:t>te liggen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Dan liggen de afnamepieken </a:t>
            </a:r>
            <a:r>
              <a:rPr lang="nl-NL" b="1" dirty="0"/>
              <a:t>ver boven </a:t>
            </a:r>
            <a:r>
              <a:rPr lang="nl-NL" dirty="0"/>
              <a:t>de opwek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Dit biedt zicht op een </a:t>
            </a:r>
            <a:r>
              <a:rPr lang="nl-NL" b="1" dirty="0"/>
              <a:t>uitstekend verdienmodel </a:t>
            </a:r>
            <a:r>
              <a:rPr lang="nl-NL" dirty="0"/>
              <a:t>voor zonnepanelen, als de stroom binnen de coöperatie verhandeld kan worden </a:t>
            </a:r>
            <a:br>
              <a:rPr lang="nl-NL" dirty="0"/>
            </a:br>
            <a:r>
              <a:rPr lang="nl-NL" dirty="0"/>
              <a:t>EN het </a:t>
            </a:r>
            <a:r>
              <a:rPr lang="nl-NL" b="1" dirty="0"/>
              <a:t>energienet het </a:t>
            </a:r>
            <a:br>
              <a:rPr lang="nl-NL" b="1" dirty="0"/>
            </a:br>
            <a:r>
              <a:rPr lang="nl-NL" b="1" dirty="0"/>
              <a:t>aankan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Maar vrijwel alle stroom </a:t>
            </a:r>
            <a:br>
              <a:rPr lang="nl-NL" b="1" dirty="0"/>
            </a:br>
            <a:r>
              <a:rPr lang="nl-NL" b="1" dirty="0"/>
              <a:t>komt nog van buiten </a:t>
            </a:r>
            <a:br>
              <a:rPr lang="nl-NL" b="1" dirty="0"/>
            </a:br>
            <a:r>
              <a:rPr lang="nl-NL" b="1" dirty="0"/>
              <a:t>het gebied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8EFF9EE-D3E6-A252-1E65-EAC556F2D4C2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4016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A84E92B-679D-ACF8-97F6-5B2E8D7B4C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97489" y="1615241"/>
            <a:ext cx="4078022" cy="524029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620712"/>
            <a:ext cx="6498926" cy="720725"/>
          </a:xfrm>
        </p:spPr>
        <p:txBody>
          <a:bodyPr/>
          <a:lstStyle/>
          <a:p>
            <a:r>
              <a:rPr lang="nl-NL" dirty="0"/>
              <a:t>Voorbeeld Papendrecht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971549" y="1520828"/>
            <a:ext cx="4100061" cy="3995737"/>
          </a:xfrm>
        </p:spPr>
        <p:txBody>
          <a:bodyPr/>
          <a:lstStyle/>
          <a:p>
            <a:r>
              <a:rPr lang="nl-NL" b="1" dirty="0"/>
              <a:t>Een betere mix zoeken?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Bijvoorbeeld in 2040:</a:t>
            </a:r>
            <a:br>
              <a:rPr lang="nl-NL" dirty="0"/>
            </a:br>
            <a:r>
              <a:rPr lang="nl-NL" dirty="0"/>
              <a:t>- </a:t>
            </a:r>
            <a:r>
              <a:rPr lang="nl-NL" b="1" dirty="0"/>
              <a:t>100% </a:t>
            </a:r>
            <a:r>
              <a:rPr lang="nl-NL" dirty="0"/>
              <a:t>daken </a:t>
            </a:r>
            <a:r>
              <a:rPr lang="nl-NL" b="1" dirty="0"/>
              <a:t>zonnepanelen</a:t>
            </a:r>
            <a:br>
              <a:rPr lang="nl-NL" dirty="0"/>
            </a:br>
            <a:r>
              <a:rPr lang="nl-NL" dirty="0"/>
              <a:t>- </a:t>
            </a:r>
            <a:r>
              <a:rPr lang="nl-NL" b="1" dirty="0"/>
              <a:t>geen zonnepark</a:t>
            </a:r>
            <a:br>
              <a:rPr lang="nl-NL" dirty="0"/>
            </a:br>
            <a:r>
              <a:rPr lang="nl-NL" dirty="0"/>
              <a:t>- </a:t>
            </a:r>
            <a:r>
              <a:rPr lang="nl-NL" b="1" dirty="0"/>
              <a:t>3</a:t>
            </a:r>
            <a:r>
              <a:rPr lang="nl-NL" dirty="0"/>
              <a:t> </a:t>
            </a:r>
            <a:r>
              <a:rPr lang="nl-NL" b="1" dirty="0"/>
              <a:t>windmolens</a:t>
            </a:r>
            <a:r>
              <a:rPr lang="nl-NL" dirty="0"/>
              <a:t> van 2,3 MW</a:t>
            </a:r>
            <a:br>
              <a:rPr lang="nl-NL" dirty="0"/>
            </a:br>
            <a:r>
              <a:rPr lang="nl-NL" dirty="0"/>
              <a:t>(zoals bij Distripark Dordrecht)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77% opwek die direct in het gebied benut </a:t>
            </a:r>
            <a:r>
              <a:rPr lang="nl-NL" dirty="0"/>
              <a:t>wordt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Met </a:t>
            </a:r>
            <a:r>
              <a:rPr lang="nl-NL" b="1" dirty="0"/>
              <a:t>lagere belasting </a:t>
            </a:r>
            <a:r>
              <a:rPr lang="nl-NL" dirty="0"/>
              <a:t>op het net door betere spreiding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48% van de energie wordt in het gebied opgewekt</a:t>
            </a:r>
            <a:br>
              <a:rPr lang="nl-NL" b="1" dirty="0"/>
            </a:br>
            <a:endParaRPr lang="nl-NL" b="1" dirty="0"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8EFF9EE-D3E6-A252-1E65-EAC556F2D4C2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7877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A84E92B-679D-ACF8-97F6-5B2E8D7B4C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31839" y="1820174"/>
            <a:ext cx="3904853" cy="50437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620712"/>
            <a:ext cx="6498926" cy="720725"/>
          </a:xfrm>
        </p:spPr>
        <p:txBody>
          <a:bodyPr/>
          <a:lstStyle/>
          <a:p>
            <a:r>
              <a:rPr lang="nl-NL" dirty="0"/>
              <a:t>Voorbeeld Papendrecht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971549" y="1520828"/>
            <a:ext cx="4247431" cy="3995737"/>
          </a:xfrm>
        </p:spPr>
        <p:txBody>
          <a:bodyPr/>
          <a:lstStyle/>
          <a:p>
            <a:r>
              <a:rPr lang="nl-NL" b="1" dirty="0"/>
              <a:t>Realistisch voor bijv. eind 2027?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Bijvoorbeeld:</a:t>
            </a:r>
            <a:br>
              <a:rPr lang="nl-NL" dirty="0"/>
            </a:br>
            <a:r>
              <a:rPr lang="nl-NL" dirty="0"/>
              <a:t>- </a:t>
            </a:r>
            <a:r>
              <a:rPr lang="nl-NL" b="1" dirty="0"/>
              <a:t>40%</a:t>
            </a:r>
            <a:r>
              <a:rPr lang="nl-NL" dirty="0"/>
              <a:t> daken vol </a:t>
            </a:r>
            <a:r>
              <a:rPr lang="nl-NL" b="1" dirty="0"/>
              <a:t>zonnepanelen</a:t>
            </a:r>
            <a:br>
              <a:rPr lang="nl-NL" dirty="0"/>
            </a:br>
            <a:r>
              <a:rPr lang="nl-NL" dirty="0"/>
              <a:t>- </a:t>
            </a:r>
            <a:r>
              <a:rPr lang="nl-NL" b="1" dirty="0"/>
              <a:t>geen zonnepark</a:t>
            </a:r>
            <a:br>
              <a:rPr lang="nl-NL" dirty="0"/>
            </a:br>
            <a:r>
              <a:rPr lang="nl-NL" dirty="0"/>
              <a:t>- </a:t>
            </a:r>
            <a:r>
              <a:rPr lang="nl-NL" b="1" dirty="0"/>
              <a:t>geen windmolens</a:t>
            </a:r>
            <a:br>
              <a:rPr lang="nl-NL" dirty="0"/>
            </a:br>
            <a:r>
              <a:rPr lang="nl-NL" dirty="0"/>
              <a:t>- 20% </a:t>
            </a:r>
            <a:r>
              <a:rPr lang="nl-NL" b="1" dirty="0"/>
              <a:t>warmtepompen</a:t>
            </a:r>
            <a:br>
              <a:rPr lang="nl-NL" dirty="0"/>
            </a:br>
            <a:r>
              <a:rPr lang="nl-NL" dirty="0"/>
              <a:t>- 5% </a:t>
            </a:r>
            <a:r>
              <a:rPr lang="nl-NL" b="1" dirty="0"/>
              <a:t>elektr. vrachtwagens</a:t>
            </a:r>
            <a:br>
              <a:rPr lang="nl-NL" dirty="0"/>
            </a:br>
            <a:r>
              <a:rPr lang="nl-NL" dirty="0"/>
              <a:t>- 20% </a:t>
            </a:r>
            <a:r>
              <a:rPr lang="nl-NL" b="1" dirty="0"/>
              <a:t>elektr. bestelwagens</a:t>
            </a:r>
            <a:br>
              <a:rPr lang="nl-NL" dirty="0"/>
            </a:br>
            <a:r>
              <a:rPr lang="nl-NL" dirty="0"/>
              <a:t>- </a:t>
            </a:r>
            <a:r>
              <a:rPr lang="nl-NL" b="1" dirty="0"/>
              <a:t>geen</a:t>
            </a:r>
            <a:r>
              <a:rPr lang="nl-NL" dirty="0"/>
              <a:t> collectieve </a:t>
            </a:r>
            <a:r>
              <a:rPr lang="nl-NL" b="1" dirty="0"/>
              <a:t>accu’s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Dan wordt </a:t>
            </a:r>
            <a:r>
              <a:rPr lang="nl-NL" b="1" dirty="0"/>
              <a:t>100%</a:t>
            </a:r>
            <a:r>
              <a:rPr lang="nl-NL" dirty="0"/>
              <a:t> van de opwek </a:t>
            </a:r>
            <a:r>
              <a:rPr lang="nl-NL" b="1" dirty="0"/>
              <a:t>direct in het gebied benut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Als jullie samenwerken en uit data Stedin blijkt dat het kan!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8EFF9EE-D3E6-A252-1E65-EAC556F2D4C2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0462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49" y="620712"/>
            <a:ext cx="6447168" cy="720725"/>
          </a:xfrm>
        </p:spPr>
        <p:txBody>
          <a:bodyPr/>
          <a:lstStyle/>
          <a:p>
            <a:r>
              <a:rPr lang="nl-NL" dirty="0"/>
              <a:t>Opvragen van verbruiksdata en toekomstplannen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971549" y="1520828"/>
            <a:ext cx="7879153" cy="3995737"/>
          </a:xfrm>
        </p:spPr>
        <p:txBody>
          <a:bodyPr/>
          <a:lstStyle/>
          <a:p>
            <a:r>
              <a:rPr lang="nl-NL" b="1" dirty="0"/>
              <a:t>Wat vragen we om </a:t>
            </a:r>
            <a:r>
              <a:rPr lang="nl-NL" b="1" u="sng" dirty="0"/>
              <a:t>tenminste</a:t>
            </a:r>
            <a:r>
              <a:rPr lang="nl-NL" b="1" dirty="0"/>
              <a:t> aan te leveren?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b="1" dirty="0"/>
              <a:t>Verbruiksdata</a:t>
            </a:r>
            <a:r>
              <a:rPr lang="nl-NL" dirty="0"/>
              <a:t> over 2023 (of een ander representatief jaar)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b="1" dirty="0"/>
              <a:t>Toekomstplannen</a:t>
            </a:r>
            <a:r>
              <a:rPr lang="nl-NL" dirty="0"/>
              <a:t>: 	zonnepanelen</a:t>
            </a:r>
            <a:br>
              <a:rPr lang="nl-NL" dirty="0"/>
            </a:br>
            <a:r>
              <a:rPr lang="nl-NL" dirty="0"/>
              <a:t>								elektrificatie verwarming en/of proces</a:t>
            </a:r>
            <a:br>
              <a:rPr lang="nl-NL" dirty="0"/>
            </a:br>
            <a:r>
              <a:rPr lang="nl-NL" dirty="0"/>
              <a:t>								elektrisch laden</a:t>
            </a:r>
            <a:br>
              <a:rPr lang="nl-NL" dirty="0"/>
            </a:br>
            <a:r>
              <a:rPr lang="nl-NL" dirty="0"/>
              <a:t>								opslag van energie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Machtiging </a:t>
            </a:r>
            <a:r>
              <a:rPr lang="nl-NL" dirty="0"/>
              <a:t>om</a:t>
            </a:r>
            <a:r>
              <a:rPr lang="nl-NL" b="1" dirty="0"/>
              <a:t> nettopologie en kwartierdata </a:t>
            </a:r>
            <a:r>
              <a:rPr lang="nl-NL" dirty="0"/>
              <a:t>op te vragen</a:t>
            </a:r>
          </a:p>
          <a:p>
            <a:pPr lvl="0"/>
            <a:r>
              <a:rPr lang="nl-NL" b="1" u="sng" dirty="0"/>
              <a:t>Graag ontvangen we ook</a:t>
            </a:r>
            <a:r>
              <a:rPr lang="nl-NL" b="1" dirty="0"/>
              <a:t>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dirty="0"/>
              <a:t>Relevante </a:t>
            </a:r>
            <a:r>
              <a:rPr lang="nl-NL" b="1" dirty="0"/>
              <a:t>facturen en contracten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dirty="0"/>
              <a:t>Relevante </a:t>
            </a:r>
            <a:r>
              <a:rPr lang="nl-NL" b="1" dirty="0"/>
              <a:t>beleidsstukken</a:t>
            </a:r>
            <a:r>
              <a:rPr lang="nl-NL" dirty="0"/>
              <a:t>, </a:t>
            </a:r>
            <a:r>
              <a:rPr lang="nl-NL" b="1" dirty="0"/>
              <a:t>groeiplannen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dirty="0"/>
              <a:t>Of men </a:t>
            </a:r>
            <a:r>
              <a:rPr lang="nl-NL" b="1" dirty="0"/>
              <a:t>interesse</a:t>
            </a:r>
            <a:r>
              <a:rPr lang="nl-NL" dirty="0"/>
              <a:t> heeft om eventueel </a:t>
            </a:r>
            <a:r>
              <a:rPr lang="nl-NL" b="1" dirty="0"/>
              <a:t>gezamenlijk te investeren </a:t>
            </a:r>
            <a:r>
              <a:rPr lang="nl-NL" dirty="0"/>
              <a:t>in bijvoorbeeld energie opwek- en opslagfaciliteiten</a:t>
            </a: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8EFF9EE-D3E6-A252-1E65-EAC556F2D4C2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82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43"/>
    </mc:Choice>
    <mc:Fallback xmlns="">
      <p:transition spd="slow" advTm="9294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49" y="620712"/>
            <a:ext cx="6447168" cy="720725"/>
          </a:xfrm>
        </p:spPr>
        <p:txBody>
          <a:bodyPr/>
          <a:lstStyle/>
          <a:p>
            <a:r>
              <a:rPr lang="nl-NL" dirty="0"/>
              <a:t>Ons portal om dit aan te leveren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8EFF9EE-D3E6-A252-1E65-EAC556F2D4C2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14</a:t>
            </a:fld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971549" y="1520828"/>
            <a:ext cx="3781606" cy="3995737"/>
          </a:xfrm>
        </p:spPr>
        <p:txBody>
          <a:bodyPr/>
          <a:lstStyle/>
          <a:p>
            <a:r>
              <a:rPr lang="nl-NL" dirty="0"/>
              <a:t>Bekijk</a:t>
            </a:r>
            <a:r>
              <a:rPr lang="nl-NL" b="1" dirty="0"/>
              <a:t> </a:t>
            </a:r>
            <a:r>
              <a:rPr lang="nl-NL" dirty="0">
                <a:hlinkClick r:id="rId2"/>
              </a:rPr>
              <a:t>hier</a:t>
            </a:r>
            <a:r>
              <a:rPr lang="nl-NL" b="1" dirty="0"/>
              <a:t> </a:t>
            </a:r>
            <a:r>
              <a:rPr lang="nl-NL" dirty="0"/>
              <a:t>ons</a:t>
            </a:r>
            <a:r>
              <a:rPr lang="nl-NL" b="1" dirty="0"/>
              <a:t> portal. </a:t>
            </a:r>
            <a:br>
              <a:rPr lang="nl-NL" b="1" dirty="0"/>
            </a:br>
            <a:r>
              <a:rPr lang="nl-NL" dirty="0"/>
              <a:t>Dat bevat deze </a:t>
            </a:r>
            <a:r>
              <a:rPr lang="nl-NL" b="1" dirty="0"/>
              <a:t>onderdelen: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De</a:t>
            </a:r>
            <a:r>
              <a:rPr lang="nl-NL" b="1" dirty="0"/>
              <a:t> partners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De</a:t>
            </a:r>
            <a:r>
              <a:rPr lang="nl-NL" b="1" dirty="0"/>
              <a:t> toelichting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De</a:t>
            </a:r>
            <a:r>
              <a:rPr lang="nl-NL" b="1" dirty="0"/>
              <a:t> onderwerpen / vragen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Het</a:t>
            </a:r>
            <a:r>
              <a:rPr lang="nl-NL" b="1" dirty="0"/>
              <a:t> formulier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r>
              <a:rPr lang="nl-NL" dirty="0"/>
              <a:t>Op ons </a:t>
            </a:r>
            <a:r>
              <a:rPr lang="nl-NL" dirty="0">
                <a:hlinkClick r:id="rId3"/>
              </a:rPr>
              <a:t>algemene portal </a:t>
            </a:r>
            <a:r>
              <a:rPr lang="nl-NL" dirty="0"/>
              <a:t>kom je via een </a:t>
            </a:r>
            <a:r>
              <a:rPr lang="nl-NL" b="1" dirty="0"/>
              <a:t>projectcode</a:t>
            </a:r>
            <a:r>
              <a:rPr lang="nl-NL" dirty="0"/>
              <a:t> bij de </a:t>
            </a:r>
            <a:r>
              <a:rPr lang="nl-NL" b="1" dirty="0"/>
              <a:t>juiste Energy Hub </a:t>
            </a:r>
            <a:r>
              <a:rPr lang="nl-NL" dirty="0"/>
              <a:t>terecht</a:t>
            </a:r>
            <a:br>
              <a:rPr lang="nl-NL" b="1" dirty="0"/>
            </a:br>
            <a:br>
              <a:rPr lang="nl-NL" b="1" dirty="0"/>
            </a:b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121C4F4-B750-E214-BC62-3C531FA8C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49" y="5516565"/>
            <a:ext cx="2195728" cy="1081258"/>
          </a:xfrm>
          <a:prstGeom prst="rect">
            <a:avLst/>
          </a:prstGeom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5FF7EA60-C8AF-FC1B-3A60-C392970F2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627" y="1072347"/>
            <a:ext cx="2195728" cy="1748489"/>
          </a:xfrm>
          <a:prstGeom prst="rect">
            <a:avLst/>
          </a:prstGeom>
        </p:spPr>
      </p:pic>
      <p:pic>
        <p:nvPicPr>
          <p:cNvPr id="54" name="Afbeelding 53">
            <a:extLst>
              <a:ext uri="{FF2B5EF4-FFF2-40B4-BE49-F238E27FC236}">
                <a16:creationId xmlns:a16="http://schemas.microsoft.com/office/drawing/2014/main" id="{4232F41E-0B96-D855-150B-A910D6957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155" y="3095498"/>
            <a:ext cx="2001328" cy="3632387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52DFEA2E-D5C7-0BCE-D4B6-C7BD03BFA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9811" y="2393181"/>
            <a:ext cx="2674189" cy="1758579"/>
          </a:xfrm>
          <a:prstGeom prst="rect">
            <a:avLst/>
          </a:prstGeom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1491A4C5-D7EF-B5F7-32D6-5EA4E21CE1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1115" y="4151760"/>
            <a:ext cx="1298364" cy="2462494"/>
          </a:xfrm>
          <a:prstGeom prst="rect">
            <a:avLst/>
          </a:prstGeom>
        </p:spPr>
      </p:pic>
      <p:sp>
        <p:nvSpPr>
          <p:cNvPr id="57" name="Tijdelijke aanduiding voor tekst 2">
            <a:extLst>
              <a:ext uri="{FF2B5EF4-FFF2-40B4-BE49-F238E27FC236}">
                <a16:creationId xmlns:a16="http://schemas.microsoft.com/office/drawing/2014/main" id="{AC3F4F93-0698-ECD4-A87E-1E9BD6859FDD}"/>
              </a:ext>
            </a:extLst>
          </p:cNvPr>
          <p:cNvSpPr txBox="1">
            <a:spLocks/>
          </p:cNvSpPr>
          <p:nvPr/>
        </p:nvSpPr>
        <p:spPr bwMode="auto">
          <a:xfrm>
            <a:off x="6588693" y="1167213"/>
            <a:ext cx="331580" cy="4386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358775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Arial" charset="0"/>
              <a:buNone/>
              <a:defRPr lang="nl-NL"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20000" indent="-360000" algn="l" defTabSz="358775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.AppleSystemUIFont" charset="-120"/>
              <a:buChar char="-"/>
              <a:defRPr lang="nl-NL"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079500" indent="-358775" algn="l" defTabSz="358775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.AppleSystemUIFont" charset="0"/>
              <a:buChar char="-"/>
              <a:defRPr lang="nl-NL" sz="2400" kern="12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439863" indent="-358775" algn="l" defTabSz="358775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.AppleSystemUIFont" charset="0"/>
              <a:buChar char="-"/>
              <a:defRPr lang="nl-NL" sz="2400" kern="12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798638" indent="-358775" algn="l" defTabSz="358775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.AppleSystemUIFont" charset="0"/>
              <a:buChar char="-"/>
              <a:defRPr lang="nl-NL" sz="2400" kern="12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3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3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3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3600" b="1" dirty="0"/>
          </a:p>
        </p:txBody>
      </p:sp>
    </p:spTree>
    <p:extLst>
      <p:ext uri="{BB962C8B-B14F-4D97-AF65-F5344CB8AC3E}">
        <p14:creationId xmlns:p14="http://schemas.microsoft.com/office/powerpoint/2010/main" val="294798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57"/>
    </mc:Choice>
    <mc:Fallback xmlns="">
      <p:transition spd="slow" advTm="5125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2C60E-2A96-12A8-B3B4-F0C33562A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07CEDB08-6E74-9FC5-C865-46BEA3473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49" y="1520828"/>
            <a:ext cx="7137281" cy="39957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7200" b="1" dirty="0" err="1"/>
              <a:t>Verkenning</a:t>
            </a:r>
            <a:r>
              <a:rPr lang="en-US" sz="7200" b="1" dirty="0"/>
              <a:t> </a:t>
            </a:r>
            <a:r>
              <a:rPr lang="en-US" sz="7200" b="1" dirty="0" err="1"/>
              <a:t>pakt</a:t>
            </a:r>
            <a:r>
              <a:rPr lang="en-US" sz="7200" b="1" dirty="0"/>
              <a:t> </a:t>
            </a:r>
            <a:r>
              <a:rPr lang="en-US" sz="7200" b="1" dirty="0" err="1"/>
              <a:t>positief</a:t>
            </a:r>
            <a:r>
              <a:rPr lang="en-US" sz="7200" b="1" dirty="0"/>
              <a:t> </a:t>
            </a:r>
            <a:r>
              <a:rPr lang="en-US" sz="7200" b="1" dirty="0" err="1"/>
              <a:t>uit</a:t>
            </a:r>
            <a:r>
              <a:rPr lang="en-US" sz="7200" b="1" dirty="0"/>
              <a:t>?</a:t>
            </a:r>
            <a:br>
              <a:rPr lang="en-US" sz="7200" b="1" dirty="0"/>
            </a:br>
            <a:r>
              <a:rPr lang="en-US" sz="7200" b="1" dirty="0"/>
              <a:t>Dan </a:t>
            </a:r>
            <a:r>
              <a:rPr lang="en-US" sz="7200" b="1" dirty="0" err="1"/>
              <a:t>doorpakken</a:t>
            </a:r>
            <a:r>
              <a:rPr lang="en-US" sz="7200" b="1" dirty="0"/>
              <a:t>!</a:t>
            </a:r>
          </a:p>
        </p:txBody>
      </p:sp>
      <p:sp>
        <p:nvSpPr>
          <p:cNvPr id="7" name="Titel 12">
            <a:extLst>
              <a:ext uri="{FF2B5EF4-FFF2-40B4-BE49-F238E27FC236}">
                <a16:creationId xmlns:a16="http://schemas.microsoft.com/office/drawing/2014/main" id="{4852A4F0-35FD-A22C-D4B4-842C294755DF}"/>
              </a:ext>
            </a:extLst>
          </p:cNvPr>
          <p:cNvSpPr txBox="1">
            <a:spLocks/>
          </p:cNvSpPr>
          <p:nvPr/>
        </p:nvSpPr>
        <p:spPr bwMode="auto">
          <a:xfrm>
            <a:off x="971550" y="620712"/>
            <a:ext cx="6108758" cy="7207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l-NL" dirty="0"/>
              <a:t>Hoe verder na positieve uitkomst?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025AE59-0826-0869-41B8-B12DF23DF220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7392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49" y="620712"/>
            <a:ext cx="6201037" cy="720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b="1" dirty="0" err="1"/>
              <a:t>Volledige</a:t>
            </a:r>
            <a:r>
              <a:rPr lang="en-US" sz="3200" b="1" dirty="0"/>
              <a:t> </a:t>
            </a:r>
            <a:r>
              <a:rPr lang="en-US" sz="3200" b="1" dirty="0" err="1"/>
              <a:t>ondersteuning</a:t>
            </a:r>
            <a:r>
              <a:rPr lang="en-US" sz="3200" b="1" dirty="0"/>
              <a:t> </a:t>
            </a:r>
            <a:r>
              <a:rPr lang="en-US" sz="3200" b="1" dirty="0" err="1"/>
              <a:t>coöperatie</a:t>
            </a:r>
            <a:endParaRPr lang="en-US" sz="3200" b="1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971549" y="1520828"/>
            <a:ext cx="7922285" cy="3995737"/>
          </a:xfrm>
        </p:spPr>
        <p:txBody>
          <a:bodyPr/>
          <a:lstStyle/>
          <a:p>
            <a:r>
              <a:rPr lang="nl-NL" b="1" dirty="0"/>
              <a:t>En dan verder doorpakken:</a:t>
            </a:r>
          </a:p>
          <a:p>
            <a:pPr marL="457200" lvl="0" indent="-457200">
              <a:buFont typeface="+mj-lt"/>
              <a:buAutoNum type="arabicPeriod"/>
            </a:pPr>
            <a:r>
              <a:rPr lang="nl-NL" dirty="0"/>
              <a:t>Bepalen </a:t>
            </a:r>
            <a:r>
              <a:rPr lang="nl-NL" b="1" dirty="0"/>
              <a:t>juridische vorm</a:t>
            </a:r>
            <a:r>
              <a:rPr lang="nl-NL" dirty="0"/>
              <a:t>, </a:t>
            </a:r>
            <a:r>
              <a:rPr lang="nl-NL" b="1" dirty="0"/>
              <a:t>oprichten entiteit</a:t>
            </a:r>
          </a:p>
          <a:p>
            <a:pPr marL="457200" lvl="0" indent="-457200">
              <a:buFont typeface="+mj-lt"/>
              <a:buAutoNum type="arabicPeriod"/>
            </a:pPr>
            <a:r>
              <a:rPr lang="nl-NL" b="1" dirty="0"/>
              <a:t>Doorspreken </a:t>
            </a:r>
            <a:r>
              <a:rPr lang="nl-NL" dirty="0"/>
              <a:t>van de </a:t>
            </a:r>
            <a:r>
              <a:rPr lang="nl-NL" b="1" dirty="0"/>
              <a:t>mogelijke activiteiten:</a:t>
            </a:r>
            <a:br>
              <a:rPr lang="nl-NL" b="1" dirty="0"/>
            </a:br>
            <a:r>
              <a:rPr lang="nl-NL" sz="2000" dirty="0"/>
              <a:t>1. </a:t>
            </a:r>
            <a:r>
              <a:rPr lang="nl-NL" sz="2000" b="1" dirty="0"/>
              <a:t>onderling handelen </a:t>
            </a:r>
            <a:r>
              <a:rPr lang="nl-NL" sz="2000" dirty="0"/>
              <a:t>met een Energiehandelsplatform?</a:t>
            </a:r>
            <a:br>
              <a:rPr lang="nl-NL" sz="2000" dirty="0"/>
            </a:br>
            <a:r>
              <a:rPr lang="nl-NL" sz="2000" dirty="0"/>
              <a:t>2. </a:t>
            </a:r>
            <a:r>
              <a:rPr lang="nl-NL" sz="2000" b="1" dirty="0"/>
              <a:t>optimaliseren</a:t>
            </a:r>
            <a:r>
              <a:rPr lang="nl-NL" sz="2000" dirty="0"/>
              <a:t> met een Energiemanagementsysteem?</a:t>
            </a:r>
            <a:br>
              <a:rPr lang="nl-NL" sz="2000" dirty="0"/>
            </a:br>
            <a:r>
              <a:rPr lang="nl-NL" sz="2000" dirty="0"/>
              <a:t>3.  inzetten op </a:t>
            </a:r>
            <a:r>
              <a:rPr lang="nl-NL" sz="2000" b="1" dirty="0"/>
              <a:t>gecoördineerde</a:t>
            </a:r>
            <a:r>
              <a:rPr lang="nl-NL" sz="2000" dirty="0"/>
              <a:t> </a:t>
            </a:r>
            <a:r>
              <a:rPr lang="nl-NL" sz="2000" b="1" dirty="0"/>
              <a:t>individuele investeringen</a:t>
            </a:r>
            <a:r>
              <a:rPr lang="nl-NL" sz="2000" dirty="0"/>
              <a:t>?</a:t>
            </a:r>
            <a:br>
              <a:rPr lang="nl-NL" sz="2000" dirty="0"/>
            </a:br>
            <a:r>
              <a:rPr lang="nl-NL" sz="2000" dirty="0"/>
              <a:t>4. of </a:t>
            </a:r>
            <a:r>
              <a:rPr lang="nl-NL" sz="2000" b="1" dirty="0"/>
              <a:t>vanuit gezamenlijkheid investeren </a:t>
            </a:r>
            <a:r>
              <a:rPr lang="nl-NL" sz="2000" dirty="0"/>
              <a:t>in opwek-, opslag-, conversie- en/of laadfaciliteiten?</a:t>
            </a:r>
            <a:br>
              <a:rPr lang="nl-NL" sz="2000" dirty="0"/>
            </a:br>
            <a:r>
              <a:rPr lang="nl-NL" sz="2000" dirty="0"/>
              <a:t>5. </a:t>
            </a:r>
            <a:r>
              <a:rPr lang="nl-NL" sz="2000" b="1" dirty="0"/>
              <a:t>collectieve afspraken </a:t>
            </a:r>
            <a:r>
              <a:rPr lang="nl-NL" sz="2000" dirty="0"/>
              <a:t>met de netbeheerder (groepscontract)?</a:t>
            </a:r>
            <a:br>
              <a:rPr lang="nl-NL" sz="2000" dirty="0"/>
            </a:br>
            <a:r>
              <a:rPr lang="nl-NL" sz="2000" dirty="0"/>
              <a:t>6. of (deels) een </a:t>
            </a:r>
            <a:r>
              <a:rPr lang="nl-NL" sz="2000" b="1" dirty="0"/>
              <a:t>gesloten distributiesysteem</a:t>
            </a:r>
            <a:r>
              <a:rPr lang="nl-NL" sz="2000" dirty="0"/>
              <a:t> (een eigen kabelnet)?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Opstellen </a:t>
            </a:r>
            <a:r>
              <a:rPr lang="nl-NL" b="1" dirty="0"/>
              <a:t>statuten</a:t>
            </a:r>
            <a:r>
              <a:rPr lang="nl-NL" dirty="0"/>
              <a:t> en </a:t>
            </a:r>
            <a:r>
              <a:rPr lang="nl-NL" b="1" dirty="0"/>
              <a:t>ledenovereenkomst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Selecteren en contracteren </a:t>
            </a:r>
            <a:r>
              <a:rPr lang="nl-NL" b="1" dirty="0"/>
              <a:t>uitvoerende partners</a:t>
            </a:r>
          </a:p>
          <a:p>
            <a:pPr marL="457200" indent="-457200">
              <a:buFont typeface="+mj-lt"/>
              <a:buAutoNum type="arabicPeriod"/>
            </a:pPr>
            <a:r>
              <a:rPr lang="nl-NL" b="1" dirty="0"/>
              <a:t>Bewaken van de balans tussen ieders belangen!</a:t>
            </a:r>
          </a:p>
          <a:p>
            <a:pPr marL="342900" lvl="0" indent="-342900">
              <a:buFont typeface="Arial" charset="0"/>
              <a:buChar char="•"/>
            </a:pPr>
            <a:endParaRPr lang="nl-NL" b="1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0A1B878-AAAE-ADEA-7DD8-090CA4277440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305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6"/>
    </mc:Choice>
    <mc:Fallback xmlns="">
      <p:transition spd="slow" advTm="2320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2D0D8-1434-D417-81A6-DAAACADD9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1974A48A-93C4-3705-97D9-FFE5B747D5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49" y="1520828"/>
            <a:ext cx="7137281" cy="39957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7200" b="1" dirty="0" err="1"/>
              <a:t>Voorbeeld</a:t>
            </a:r>
            <a:r>
              <a:rPr lang="en-US" sz="7200" b="1" dirty="0"/>
              <a:t> van </a:t>
            </a:r>
            <a:r>
              <a:rPr lang="en-US" sz="7200" b="1" dirty="0" err="1"/>
              <a:t>een</a:t>
            </a:r>
            <a:r>
              <a:rPr lang="en-US" sz="7200" b="1" dirty="0"/>
              <a:t> update </a:t>
            </a:r>
            <a:r>
              <a:rPr lang="en-US" sz="7200" b="1" dirty="0" err="1"/>
              <a:t>tijdens</a:t>
            </a:r>
            <a:r>
              <a:rPr lang="en-US" sz="7200" b="1" dirty="0"/>
              <a:t> </a:t>
            </a:r>
            <a:r>
              <a:rPr lang="en-US" sz="7200" b="1" dirty="0" err="1"/>
              <a:t>een</a:t>
            </a:r>
            <a:r>
              <a:rPr lang="en-US" sz="7200" b="1" dirty="0"/>
              <a:t> </a:t>
            </a:r>
            <a:r>
              <a:rPr lang="en-US" sz="7200" b="1" dirty="0" err="1"/>
              <a:t>ledenbijeenkomst</a:t>
            </a:r>
            <a:endParaRPr lang="en-US" sz="7200" b="1" dirty="0"/>
          </a:p>
        </p:txBody>
      </p:sp>
      <p:sp>
        <p:nvSpPr>
          <p:cNvPr id="7" name="Titel 12">
            <a:extLst>
              <a:ext uri="{FF2B5EF4-FFF2-40B4-BE49-F238E27FC236}">
                <a16:creationId xmlns:a16="http://schemas.microsoft.com/office/drawing/2014/main" id="{DAA77824-031B-81E7-EA10-7EF168A56619}"/>
              </a:ext>
            </a:extLst>
          </p:cNvPr>
          <p:cNvSpPr txBox="1">
            <a:spLocks/>
          </p:cNvSpPr>
          <p:nvPr/>
        </p:nvSpPr>
        <p:spPr bwMode="auto">
          <a:xfrm>
            <a:off x="971550" y="620712"/>
            <a:ext cx="6108758" cy="7207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l-NL" dirty="0"/>
              <a:t>Leden betrokken houden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E7724E4-AFB8-4F38-A6D0-F816DBD9D475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9727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49" y="620712"/>
            <a:ext cx="6447168" cy="720725"/>
          </a:xfrm>
        </p:spPr>
        <p:txBody>
          <a:bodyPr/>
          <a:lstStyle/>
          <a:p>
            <a:r>
              <a:rPr lang="nl-NL" dirty="0"/>
              <a:t>Energiecoöperatie Ambacht I U.A.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971549" y="1520828"/>
            <a:ext cx="7879153" cy="3995737"/>
          </a:xfrm>
        </p:spPr>
        <p:txBody>
          <a:bodyPr/>
          <a:lstStyle/>
          <a:p>
            <a:r>
              <a:rPr lang="nl-NL" b="1" dirty="0"/>
              <a:t>Bespreekpunten: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Wat kan de coöperatie allemaal?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Update:</a:t>
            </a:r>
            <a:br>
              <a:rPr lang="nl-NL" dirty="0"/>
            </a:br>
            <a:r>
              <a:rPr lang="nl-NL" dirty="0"/>
              <a:t>- Ledenovereenkomst</a:t>
            </a:r>
            <a:br>
              <a:rPr lang="nl-NL" dirty="0"/>
            </a:br>
            <a:r>
              <a:rPr lang="nl-NL" dirty="0"/>
              <a:t>- Energiehandelsplatform (OM Nieuwe Energie)</a:t>
            </a:r>
            <a:br>
              <a:rPr lang="nl-NL" dirty="0"/>
            </a:br>
            <a:r>
              <a:rPr lang="nl-NL" dirty="0"/>
              <a:t>- Energiemanagementsysteem (Lyv)</a:t>
            </a:r>
            <a:br>
              <a:rPr lang="nl-NL" dirty="0"/>
            </a:br>
            <a:r>
              <a:rPr lang="nl-NL" dirty="0"/>
              <a:t>- Groepscontracten en middenspanningsringen (Stedin)</a:t>
            </a:r>
            <a:br>
              <a:rPr lang="nl-NL" dirty="0"/>
            </a:br>
            <a:r>
              <a:rPr lang="nl-NL" dirty="0"/>
              <a:t>- Businesscase batterijopslag</a:t>
            </a:r>
            <a:br>
              <a:rPr lang="nl-NL" dirty="0"/>
            </a:br>
            <a:r>
              <a:rPr lang="nl-NL" dirty="0"/>
              <a:t>- Uitbreiding ledenbestand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Samenvatting en acties</a:t>
            </a:r>
            <a:br>
              <a:rPr lang="nl-NL" dirty="0"/>
            </a:br>
            <a:endParaRPr lang="nl-NL" dirty="0"/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8EFF9EE-D3E6-A252-1E65-EAC556F2D4C2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9716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Update naar de leden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0" y="1520825"/>
            <a:ext cx="7879152" cy="4248150"/>
          </a:xfrm>
        </p:spPr>
        <p:txBody>
          <a:bodyPr/>
          <a:lstStyle/>
          <a:p>
            <a:r>
              <a:rPr dirty="0"/>
              <a:t>Leden zijn </a:t>
            </a:r>
            <a:r>
              <a:rPr lang="nl-NL" dirty="0"/>
              <a:t>via een </a:t>
            </a:r>
            <a:r>
              <a:rPr lang="nl-NL" b="1" dirty="0"/>
              <a:t>ledeninformatiebrief</a:t>
            </a:r>
            <a:r>
              <a:rPr lang="nl-NL" dirty="0"/>
              <a:t> </a:t>
            </a:r>
            <a:r>
              <a:rPr dirty="0"/>
              <a:t>geïnformeerd over de ontwikkelingen na de ALV van 27 mei 2024</a:t>
            </a:r>
          </a:p>
          <a:p>
            <a:r>
              <a:rPr lang="nl-NL" b="1" dirty="0"/>
              <a:t>Ledenovereenkomst</a:t>
            </a:r>
            <a:r>
              <a:rPr lang="nl-NL" dirty="0"/>
              <a:t> is definitief gemaakt en rondgestuurd</a:t>
            </a:r>
          </a:p>
          <a:p>
            <a:r>
              <a:rPr lang="nl-NL" dirty="0"/>
              <a:t>9 leden hebben die inmiddels ondertekend</a:t>
            </a:r>
            <a:endParaRPr dirty="0"/>
          </a:p>
          <a:p>
            <a:r>
              <a:rPr dirty="0"/>
              <a:t>Besluiten uit ALV over samenwerking met </a:t>
            </a:r>
            <a:r>
              <a:rPr b="1" dirty="0"/>
              <a:t>OM Nieuwe Energie</a:t>
            </a:r>
            <a:r>
              <a:rPr dirty="0"/>
              <a:t> en </a:t>
            </a:r>
            <a:r>
              <a:rPr b="1" dirty="0"/>
              <a:t>Lyv</a:t>
            </a:r>
            <a:r>
              <a:rPr dirty="0"/>
              <a:t> zijn opgepakt</a:t>
            </a:r>
          </a:p>
          <a:p>
            <a:r>
              <a:rPr dirty="0"/>
              <a:t>Nieuwe initiatieven rondom </a:t>
            </a:r>
            <a:r>
              <a:rPr b="1" dirty="0"/>
              <a:t>groepscontracten</a:t>
            </a:r>
            <a:r>
              <a:rPr dirty="0"/>
              <a:t> met Stedin en </a:t>
            </a:r>
            <a:r>
              <a:rPr b="1" dirty="0"/>
              <a:t>businesscase batterijopslag </a:t>
            </a:r>
            <a:r>
              <a:rPr dirty="0"/>
              <a:t>zijn opgestart</a:t>
            </a:r>
          </a:p>
          <a:p>
            <a:r>
              <a:rPr lang="nl-NL" b="1" dirty="0"/>
              <a:t>Koploperspositie</a:t>
            </a:r>
            <a:r>
              <a:rPr lang="nl-NL" dirty="0"/>
              <a:t> in de Drechtsteden en heel Zuid-Holland behouden</a:t>
            </a:r>
          </a:p>
          <a:p>
            <a:r>
              <a:rPr lang="nl-NL" b="1" dirty="0"/>
              <a:t>Netcongestie op levering</a:t>
            </a:r>
            <a:r>
              <a:rPr lang="nl-NL" dirty="0"/>
              <a:t> tot op 100 meter van Grotenoord, maar ook in Dordrecht! </a:t>
            </a:r>
            <a:r>
              <a:rPr lang="nl-NL" b="1" dirty="0"/>
              <a:t>Wanneer ook hier? </a:t>
            </a:r>
          </a:p>
          <a:p>
            <a:endParaRPr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8EFBCC9-4EAB-408A-52C7-3F403AC24031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19</a:t>
            </a:fld>
            <a:endParaRPr lang="nl-N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971549" y="1520828"/>
            <a:ext cx="7998279" cy="39957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7200" b="1" dirty="0"/>
              <a:t>De </a:t>
            </a:r>
            <a:r>
              <a:rPr lang="en-US" sz="7200" b="1" dirty="0" err="1"/>
              <a:t>doelstellingen</a:t>
            </a:r>
            <a:r>
              <a:rPr lang="en-US" sz="7200" b="1" dirty="0"/>
              <a:t> van de Drechtsteden</a:t>
            </a:r>
          </a:p>
        </p:txBody>
      </p:sp>
      <p:sp>
        <p:nvSpPr>
          <p:cNvPr id="7" name="Titel 12">
            <a:extLst>
              <a:ext uri="{FF2B5EF4-FFF2-40B4-BE49-F238E27FC236}">
                <a16:creationId xmlns:a16="http://schemas.microsoft.com/office/drawing/2014/main" id="{65AB10DE-A7DA-4E39-8A76-3C01C7B31DC7}"/>
              </a:ext>
            </a:extLst>
          </p:cNvPr>
          <p:cNvSpPr txBox="1">
            <a:spLocks/>
          </p:cNvSpPr>
          <p:nvPr/>
        </p:nvSpPr>
        <p:spPr bwMode="auto">
          <a:xfrm>
            <a:off x="971550" y="620712"/>
            <a:ext cx="6108758" cy="7207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l-NL" dirty="0"/>
              <a:t>Doelstellingen van de Drechtsteden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4715BBE-E649-D581-275A-467BA06D13BF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2</a:t>
            </a:fld>
            <a:endParaRPr lang="nl-NL" dirty="0"/>
          </a:p>
        </p:txBody>
      </p:sp>
      <p:pic>
        <p:nvPicPr>
          <p:cNvPr id="3" name="Tijdelijke aanduiding voor afbeelding 3">
            <a:extLst>
              <a:ext uri="{FF2B5EF4-FFF2-40B4-BE49-F238E27FC236}">
                <a16:creationId xmlns:a16="http://schemas.microsoft.com/office/drawing/2014/main" id="{8676E9CA-3D3B-2609-8BCA-65B8B95680BE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r="17991"/>
          <a:stretch/>
        </p:blipFill>
        <p:spPr>
          <a:xfrm>
            <a:off x="-152400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5" name="Tijdelijke aanduiding voor tekst 283">
            <a:extLst>
              <a:ext uri="{FF2B5EF4-FFF2-40B4-BE49-F238E27FC236}">
                <a16:creationId xmlns:a16="http://schemas.microsoft.com/office/drawing/2014/main" id="{4BA1390F-903F-427A-AC78-A66356BD60FC}"/>
              </a:ext>
            </a:extLst>
          </p:cNvPr>
          <p:cNvSpPr>
            <a:spLocks noGrp="1"/>
          </p:cNvSpPr>
          <p:nvPr/>
        </p:nvSpPr>
        <p:spPr>
          <a:xfrm>
            <a:off x="3710466" y="119784"/>
            <a:ext cx="4140444" cy="2202655"/>
          </a:xfrm>
          <a:custGeom>
            <a:avLst/>
            <a:gdLst>
              <a:gd name="connsiteX0" fmla="*/ 0 w 9819064"/>
              <a:gd name="connsiteY0" fmla="*/ 0 h 5197870"/>
              <a:gd name="connsiteX1" fmla="*/ 8495530 w 9819064"/>
              <a:gd name="connsiteY1" fmla="*/ 0 h 5197870"/>
              <a:gd name="connsiteX2" fmla="*/ 9819064 w 9819064"/>
              <a:gd name="connsiteY2" fmla="*/ 1323534 h 5197870"/>
              <a:gd name="connsiteX3" fmla="*/ 9819064 w 9819064"/>
              <a:gd name="connsiteY3" fmla="*/ 5197870 h 5197870"/>
              <a:gd name="connsiteX4" fmla="*/ 0 w 9819064"/>
              <a:gd name="connsiteY4" fmla="*/ 5197870 h 519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9064" h="5197870">
                <a:moveTo>
                  <a:pt x="0" y="0"/>
                </a:moveTo>
                <a:lnTo>
                  <a:pt x="8495530" y="0"/>
                </a:lnTo>
                <a:cubicBezTo>
                  <a:pt x="9226498" y="0"/>
                  <a:pt x="9819064" y="592566"/>
                  <a:pt x="9819064" y="1323534"/>
                </a:cubicBezTo>
                <a:lnTo>
                  <a:pt x="9819064" y="5197870"/>
                </a:lnTo>
                <a:lnTo>
                  <a:pt x="0" y="519787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" kern="1200">
                <a:solidFill>
                  <a:srgbClr val="134673">
                    <a:alpha val="0"/>
                  </a:srgb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ct val="0"/>
              </a:spcBef>
            </a:pPr>
            <a:r>
              <a:rPr lang="nl-NL" sz="3300" b="1" cap="all" spc="7" dirty="0">
                <a:solidFill>
                  <a:srgbClr val="00AA55"/>
                </a:solidFill>
                <a:latin typeface="+mj-lt"/>
                <a:ea typeface="+mj-ea"/>
                <a:cs typeface="+mj-cs"/>
              </a:rPr>
              <a:t>Drechtsteden:</a:t>
            </a:r>
          </a:p>
          <a:p>
            <a:pPr marL="214313" indent="-214313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rgbClr val="002060"/>
                </a:solidFill>
              </a:rPr>
              <a:t>7 gemeenten, samen stad aan het water</a:t>
            </a:r>
          </a:p>
          <a:p>
            <a:pPr marL="214313" indent="-214313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rgbClr val="002060"/>
                </a:solidFill>
              </a:rPr>
              <a:t>bijna 300.000 inwoners</a:t>
            </a:r>
          </a:p>
          <a:p>
            <a:pPr marL="214313" indent="-214313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rgbClr val="002060"/>
                </a:solidFill>
              </a:rPr>
              <a:t>64 bedrijventerreinen </a:t>
            </a:r>
          </a:p>
          <a:p>
            <a:pPr marL="214313" indent="-214313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rgbClr val="002060"/>
                </a:solidFill>
              </a:rPr>
              <a:t>2.500 energie-relevante bedrijven</a:t>
            </a:r>
          </a:p>
        </p:txBody>
      </p:sp>
    </p:spTree>
    <p:extLst>
      <p:ext uri="{BB962C8B-B14F-4D97-AF65-F5344CB8AC3E}">
        <p14:creationId xmlns:p14="http://schemas.microsoft.com/office/powerpoint/2010/main" val="2493803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Energiehandelsplatform via OM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0" y="1520825"/>
            <a:ext cx="7818768" cy="4248150"/>
          </a:xfrm>
        </p:spPr>
        <p:txBody>
          <a:bodyPr/>
          <a:lstStyle/>
          <a:p>
            <a:r>
              <a:rPr dirty="0"/>
              <a:t>Mogelijk per </a:t>
            </a:r>
            <a:r>
              <a:rPr b="1" dirty="0"/>
              <a:t>1 januari 2025</a:t>
            </a:r>
          </a:p>
          <a:p>
            <a:r>
              <a:rPr b="1" dirty="0"/>
              <a:t>Echt onderling handelen per maart/april (als de zon levert)</a:t>
            </a:r>
          </a:p>
          <a:p>
            <a:r>
              <a:rPr lang="nl-NL" dirty="0"/>
              <a:t>Vanaf 1 januari 2025 meedoen? </a:t>
            </a:r>
            <a:r>
              <a:rPr lang="nl-NL" b="1" dirty="0"/>
              <a:t>Zeg tijdig op </a:t>
            </a:r>
            <a:r>
              <a:rPr lang="nl-NL" dirty="0"/>
              <a:t>en teken per 1 december bij OM. </a:t>
            </a:r>
            <a:r>
              <a:rPr lang="nl-NL" b="1" dirty="0"/>
              <a:t>Meld je aan bij Arie!</a:t>
            </a:r>
            <a:endParaRPr b="1" dirty="0"/>
          </a:p>
          <a:p>
            <a:r>
              <a:rPr dirty="0"/>
              <a:t>Alle stroom is </a:t>
            </a:r>
            <a:r>
              <a:rPr b="1" dirty="0"/>
              <a:t>100% duurzaam</a:t>
            </a:r>
          </a:p>
          <a:p>
            <a:r>
              <a:rPr lang="nl-NL" b="1" dirty="0"/>
              <a:t>Pr</a:t>
            </a:r>
            <a:r>
              <a:rPr b="1" dirty="0"/>
              <a:t>ijsstructuur</a:t>
            </a:r>
            <a:r>
              <a:rPr dirty="0"/>
              <a:t>:</a:t>
            </a:r>
            <a:br>
              <a:rPr dirty="0"/>
            </a:br>
            <a:r>
              <a:rPr dirty="0"/>
              <a:t>- Stroom van/naar EPEX: EPEX-tarief (</a:t>
            </a:r>
            <a:r>
              <a:rPr b="1" dirty="0"/>
              <a:t>variabel</a:t>
            </a:r>
            <a:r>
              <a:rPr dirty="0"/>
              <a:t>)</a:t>
            </a:r>
            <a:br>
              <a:rPr dirty="0"/>
            </a:br>
            <a:r>
              <a:rPr dirty="0"/>
              <a:t>- Onderlinge handel: </a:t>
            </a:r>
            <a:r>
              <a:rPr b="1" dirty="0"/>
              <a:t>vaste prijs </a:t>
            </a:r>
            <a:r>
              <a:rPr dirty="0"/>
              <a:t>11 cent/kWh (tot medio 2025)</a:t>
            </a:r>
            <a:br>
              <a:rPr dirty="0"/>
            </a:br>
            <a:r>
              <a:rPr dirty="0"/>
              <a:t>- </a:t>
            </a:r>
            <a:r>
              <a:rPr b="1" dirty="0"/>
              <a:t>Kosten OM</a:t>
            </a:r>
            <a:r>
              <a:rPr dirty="0"/>
              <a:t>: ca. 0,5 cent/kWh bij inkoop en verkoop</a:t>
            </a:r>
            <a:br>
              <a:rPr dirty="0"/>
            </a:br>
            <a:r>
              <a:rPr dirty="0"/>
              <a:t>- </a:t>
            </a:r>
            <a:r>
              <a:rPr b="1" dirty="0"/>
              <a:t>Exploitatieopslag</a:t>
            </a:r>
            <a:r>
              <a:rPr dirty="0"/>
              <a:t>: 0,5 cent/kWh voor de coöperatie </a:t>
            </a:r>
            <a:r>
              <a:rPr lang="nl-NL" dirty="0"/>
              <a:t>bij inkoop en verkoop</a:t>
            </a:r>
          </a:p>
          <a:p>
            <a:r>
              <a:rPr lang="nl-NL" b="1" dirty="0"/>
              <a:t>Twijfel je? </a:t>
            </a:r>
            <a:r>
              <a:rPr lang="nl-NL" dirty="0"/>
              <a:t>Laat het door Energieke Regio doorrekenen</a:t>
            </a:r>
            <a:endParaRPr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0F2E8B8-37F3-5FCB-D4E0-B8BF7E67605E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20</a:t>
            </a:fld>
            <a:endParaRPr lang="nl-NL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Groepscontracten</a:t>
            </a:r>
            <a:r>
              <a:rPr dirty="0"/>
              <a:t> en </a:t>
            </a:r>
            <a:r>
              <a:rPr lang="nl-NL" dirty="0"/>
              <a:t>MS-</a:t>
            </a:r>
            <a:r>
              <a:rPr dirty="0" err="1"/>
              <a:t>ringen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0" y="1520825"/>
            <a:ext cx="7844646" cy="4248150"/>
          </a:xfrm>
        </p:spPr>
        <p:txBody>
          <a:bodyPr/>
          <a:lstStyle/>
          <a:p>
            <a:r>
              <a:rPr b="1" dirty="0"/>
              <a:t>4 middenspanningsringen </a:t>
            </a:r>
            <a:r>
              <a:rPr dirty="0"/>
              <a:t>geïdentificeerd door Stedin</a:t>
            </a:r>
          </a:p>
          <a:p>
            <a:r>
              <a:rPr dirty="0"/>
              <a:t>Eerste </a:t>
            </a:r>
            <a:r>
              <a:rPr b="1" dirty="0"/>
              <a:t>pilot groepscontract </a:t>
            </a:r>
            <a:r>
              <a:rPr dirty="0"/>
              <a:t>biedt Stedin 'eind 2024' aan</a:t>
            </a:r>
          </a:p>
          <a:p>
            <a:r>
              <a:rPr lang="nl-NL" dirty="0"/>
              <a:t>Dan </a:t>
            </a:r>
            <a:r>
              <a:rPr lang="nl-NL" b="1" dirty="0"/>
              <a:t>effectief</a:t>
            </a:r>
            <a:r>
              <a:rPr lang="nl-NL" dirty="0"/>
              <a:t> per bijvoorbeeld </a:t>
            </a:r>
            <a:r>
              <a:rPr lang="nl-NL" b="1" dirty="0"/>
              <a:t>1 april 2025</a:t>
            </a:r>
            <a:r>
              <a:rPr lang="nl-NL" dirty="0"/>
              <a:t>, als eerste in de Drechtsteden</a:t>
            </a:r>
            <a:endParaRPr dirty="0"/>
          </a:p>
          <a:p>
            <a:r>
              <a:rPr dirty="0"/>
              <a:t>Biedt mogelijkheid om </a:t>
            </a:r>
            <a:r>
              <a:rPr b="1" dirty="0"/>
              <a:t>capaciteit per ring flexibel te delen</a:t>
            </a:r>
          </a:p>
          <a:p>
            <a:r>
              <a:rPr lang="nl-NL" b="1" dirty="0"/>
              <a:t>In een later stadium </a:t>
            </a:r>
            <a:r>
              <a:rPr lang="nl-NL" u="sng" dirty="0"/>
              <a:t>wellicht</a:t>
            </a:r>
            <a:r>
              <a:rPr lang="nl-NL" dirty="0"/>
              <a:t> meerdere ringen tegelijk, </a:t>
            </a:r>
            <a:r>
              <a:rPr lang="nl-NL" u="sng" dirty="0"/>
              <a:t>wellicht</a:t>
            </a:r>
            <a:r>
              <a:rPr lang="nl-NL" dirty="0"/>
              <a:t> op sommige momenten meer en sommige minder ruimte, </a:t>
            </a:r>
            <a:r>
              <a:rPr lang="nl-NL" u="sng" dirty="0"/>
              <a:t>wellicht</a:t>
            </a:r>
            <a:r>
              <a:rPr lang="nl-NL" dirty="0"/>
              <a:t> een andere tariefstructuur, </a:t>
            </a:r>
            <a:r>
              <a:rPr lang="nl-NL" u="sng" dirty="0"/>
              <a:t>wellicht</a:t>
            </a:r>
            <a:r>
              <a:rPr lang="nl-NL" dirty="0"/>
              <a:t> ook voor kleinverbruikers</a:t>
            </a:r>
          </a:p>
          <a:p>
            <a:r>
              <a:rPr lang="nl-NL" dirty="0"/>
              <a:t>In de </a:t>
            </a:r>
            <a:r>
              <a:rPr lang="nl-NL" b="1" dirty="0"/>
              <a:t>eerste drie jaar </a:t>
            </a:r>
            <a:r>
              <a:rPr lang="nl-NL" dirty="0"/>
              <a:t>kan je </a:t>
            </a:r>
            <a:r>
              <a:rPr lang="nl-NL" b="1" dirty="0"/>
              <a:t>uit het groepscontract stappen zonder gevolgen </a:t>
            </a:r>
            <a:r>
              <a:rPr lang="nl-NL" dirty="0"/>
              <a:t>voor je gecontracteerd vermogen</a:t>
            </a:r>
            <a:endParaRPr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047745A-D28F-FA44-FE4B-9DF8EA3F28FE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21</a:t>
            </a:fld>
            <a:endParaRPr lang="nl-NL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2A561494-63C6-2AD9-BDBB-70EB41062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011" y="1971556"/>
            <a:ext cx="5356721" cy="446962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10B242C-23EC-20EF-4ABA-66B898499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99"/>
          <a:stretch/>
        </p:blipFill>
        <p:spPr>
          <a:xfrm>
            <a:off x="4252823" y="1181819"/>
            <a:ext cx="3357909" cy="53902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49" y="620712"/>
            <a:ext cx="6447168" cy="720725"/>
          </a:xfrm>
        </p:spPr>
        <p:txBody>
          <a:bodyPr/>
          <a:lstStyle/>
          <a:p>
            <a:r>
              <a:rPr lang="nl-NL" dirty="0"/>
              <a:t>Eerder beeld MS-ringen (bron: Stedin)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8EFF9EE-D3E6-A252-1E65-EAC556F2D4C2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22</a:t>
            </a:fld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971549" y="1520828"/>
            <a:ext cx="3445176" cy="3995737"/>
          </a:xfrm>
        </p:spPr>
        <p:txBody>
          <a:bodyPr/>
          <a:lstStyle/>
          <a:p>
            <a:r>
              <a:rPr lang="nl-NL" b="1" dirty="0"/>
              <a:t>Opgave Stedin MS-ringen: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639668B6-51BF-B1F7-5592-CDE93408AE4F}"/>
                  </a:ext>
                </a:extLst>
              </p14:cNvPr>
              <p14:cNvContentPartPr/>
              <p14:nvPr/>
            </p14:nvContentPartPr>
            <p14:xfrm>
              <a:off x="2164823" y="2035657"/>
              <a:ext cx="360" cy="360"/>
            </p14:xfrm>
          </p:contentPart>
        </mc:Choice>
        <mc:Fallback xmlns=""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639668B6-51BF-B1F7-5592-CDE93408AE4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29183" y="199965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80D182BE-0342-6480-3F95-4AB2A45E88AF}"/>
                  </a:ext>
                </a:extLst>
              </p14:cNvPr>
              <p14:cNvContentPartPr/>
              <p14:nvPr/>
            </p14:nvContentPartPr>
            <p14:xfrm>
              <a:off x="5796863" y="3648817"/>
              <a:ext cx="360" cy="360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80D182BE-0342-6480-3F95-4AB2A45E88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60863" y="361317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6673FB52-5607-6AD0-662F-14E466608F13}"/>
                  </a:ext>
                </a:extLst>
              </p14:cNvPr>
              <p14:cNvContentPartPr/>
              <p14:nvPr/>
            </p14:nvContentPartPr>
            <p14:xfrm>
              <a:off x="5900543" y="2777617"/>
              <a:ext cx="360" cy="360"/>
            </p14:xfrm>
          </p:contentPart>
        </mc:Choice>
        <mc:Fallback xmlns=""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6673FB52-5607-6AD0-662F-14E466608F1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4543" y="274197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5DB11DFB-9B2D-A7FF-0AD0-432988D0677E}"/>
                  </a:ext>
                </a:extLst>
              </p14:cNvPr>
              <p14:cNvContentPartPr/>
              <p14:nvPr/>
            </p14:nvContentPartPr>
            <p14:xfrm>
              <a:off x="2164823" y="2518777"/>
              <a:ext cx="360" cy="360"/>
            </p14:xfrm>
          </p:contentPart>
        </mc:Choice>
        <mc:Fallback xmlns=""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5DB11DFB-9B2D-A7FF-0AD0-432988D0677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29183" y="248313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t 16">
                <a:extLst>
                  <a:ext uri="{FF2B5EF4-FFF2-40B4-BE49-F238E27FC236}">
                    <a16:creationId xmlns:a16="http://schemas.microsoft.com/office/drawing/2014/main" id="{A4BC292A-F0AD-75D4-DF5E-1F70AA4F3048}"/>
                  </a:ext>
                </a:extLst>
              </p14:cNvPr>
              <p14:cNvContentPartPr/>
              <p14:nvPr/>
            </p14:nvContentPartPr>
            <p14:xfrm>
              <a:off x="5943383" y="1983817"/>
              <a:ext cx="360" cy="360"/>
            </p14:xfrm>
          </p:contentPart>
        </mc:Choice>
        <mc:Fallback xmlns="">
          <p:pic>
            <p:nvPicPr>
              <p:cNvPr id="17" name="Inkt 16">
                <a:extLst>
                  <a:ext uri="{FF2B5EF4-FFF2-40B4-BE49-F238E27FC236}">
                    <a16:creationId xmlns:a16="http://schemas.microsoft.com/office/drawing/2014/main" id="{A4BC292A-F0AD-75D4-DF5E-1F70AA4F304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07743" y="194781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t 17">
                <a:extLst>
                  <a:ext uri="{FF2B5EF4-FFF2-40B4-BE49-F238E27FC236}">
                    <a16:creationId xmlns:a16="http://schemas.microsoft.com/office/drawing/2014/main" id="{86211743-CFB0-5061-9EDF-7027BE1EC6F3}"/>
                  </a:ext>
                </a:extLst>
              </p14:cNvPr>
              <p14:cNvContentPartPr/>
              <p14:nvPr/>
            </p14:nvContentPartPr>
            <p14:xfrm>
              <a:off x="4640903" y="1708057"/>
              <a:ext cx="360" cy="360"/>
            </p14:xfrm>
          </p:contentPart>
        </mc:Choice>
        <mc:Fallback xmlns="">
          <p:pic>
            <p:nvPicPr>
              <p:cNvPr id="18" name="Inkt 17">
                <a:extLst>
                  <a:ext uri="{FF2B5EF4-FFF2-40B4-BE49-F238E27FC236}">
                    <a16:creationId xmlns:a16="http://schemas.microsoft.com/office/drawing/2014/main" id="{86211743-CFB0-5061-9EDF-7027BE1EC6F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05263" y="167205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t 18">
                <a:extLst>
                  <a:ext uri="{FF2B5EF4-FFF2-40B4-BE49-F238E27FC236}">
                    <a16:creationId xmlns:a16="http://schemas.microsoft.com/office/drawing/2014/main" id="{0742D57D-A971-ADE7-B4BA-E5801734788B}"/>
                  </a:ext>
                </a:extLst>
              </p14:cNvPr>
              <p14:cNvContentPartPr/>
              <p14:nvPr/>
            </p14:nvContentPartPr>
            <p14:xfrm>
              <a:off x="4571783" y="1501057"/>
              <a:ext cx="360" cy="360"/>
            </p14:xfrm>
          </p:contentPart>
        </mc:Choice>
        <mc:Fallback xmlns="">
          <p:pic>
            <p:nvPicPr>
              <p:cNvPr id="19" name="Inkt 18">
                <a:extLst>
                  <a:ext uri="{FF2B5EF4-FFF2-40B4-BE49-F238E27FC236}">
                    <a16:creationId xmlns:a16="http://schemas.microsoft.com/office/drawing/2014/main" id="{0742D57D-A971-ADE7-B4BA-E5801734788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36143" y="146505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t 19">
                <a:extLst>
                  <a:ext uri="{FF2B5EF4-FFF2-40B4-BE49-F238E27FC236}">
                    <a16:creationId xmlns:a16="http://schemas.microsoft.com/office/drawing/2014/main" id="{A925186F-BBE5-5DE8-E9C7-359A5F32B9A6}"/>
                  </a:ext>
                </a:extLst>
              </p14:cNvPr>
              <p14:cNvContentPartPr/>
              <p14:nvPr/>
            </p14:nvContentPartPr>
            <p14:xfrm>
              <a:off x="6961463" y="2984617"/>
              <a:ext cx="360" cy="360"/>
            </p14:xfrm>
          </p:contentPart>
        </mc:Choice>
        <mc:Fallback xmlns="">
          <p:pic>
            <p:nvPicPr>
              <p:cNvPr id="20" name="Inkt 19">
                <a:extLst>
                  <a:ext uri="{FF2B5EF4-FFF2-40B4-BE49-F238E27FC236}">
                    <a16:creationId xmlns:a16="http://schemas.microsoft.com/office/drawing/2014/main" id="{A925186F-BBE5-5DE8-E9C7-359A5F32B9A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25463" y="294897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t 20">
                <a:extLst>
                  <a:ext uri="{FF2B5EF4-FFF2-40B4-BE49-F238E27FC236}">
                    <a16:creationId xmlns:a16="http://schemas.microsoft.com/office/drawing/2014/main" id="{B069F42B-EBCA-8694-49CE-FC39ADA8620D}"/>
                  </a:ext>
                </a:extLst>
              </p14:cNvPr>
              <p14:cNvContentPartPr/>
              <p14:nvPr/>
            </p14:nvContentPartPr>
            <p14:xfrm>
              <a:off x="6460703" y="2838097"/>
              <a:ext cx="360" cy="360"/>
            </p14:xfrm>
          </p:contentPart>
        </mc:Choice>
        <mc:Fallback xmlns="">
          <p:pic>
            <p:nvPicPr>
              <p:cNvPr id="21" name="Inkt 20">
                <a:extLst>
                  <a:ext uri="{FF2B5EF4-FFF2-40B4-BE49-F238E27FC236}">
                    <a16:creationId xmlns:a16="http://schemas.microsoft.com/office/drawing/2014/main" id="{B069F42B-EBCA-8694-49CE-FC39ADA8620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25063" y="280209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t 21">
                <a:extLst>
                  <a:ext uri="{FF2B5EF4-FFF2-40B4-BE49-F238E27FC236}">
                    <a16:creationId xmlns:a16="http://schemas.microsoft.com/office/drawing/2014/main" id="{9B731E92-5124-B664-8D22-B3BC910AADCA}"/>
                  </a:ext>
                </a:extLst>
              </p14:cNvPr>
              <p14:cNvContentPartPr/>
              <p14:nvPr/>
            </p14:nvContentPartPr>
            <p14:xfrm>
              <a:off x="6270983" y="1699057"/>
              <a:ext cx="360" cy="360"/>
            </p14:xfrm>
          </p:contentPart>
        </mc:Choice>
        <mc:Fallback xmlns="">
          <p:pic>
            <p:nvPicPr>
              <p:cNvPr id="22" name="Inkt 21">
                <a:extLst>
                  <a:ext uri="{FF2B5EF4-FFF2-40B4-BE49-F238E27FC236}">
                    <a16:creationId xmlns:a16="http://schemas.microsoft.com/office/drawing/2014/main" id="{9B731E92-5124-B664-8D22-B3BC910AAD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35343" y="166341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Inkt 22">
                <a:extLst>
                  <a:ext uri="{FF2B5EF4-FFF2-40B4-BE49-F238E27FC236}">
                    <a16:creationId xmlns:a16="http://schemas.microsoft.com/office/drawing/2014/main" id="{6295B07B-FFC2-D171-C922-163E0FC3D574}"/>
                  </a:ext>
                </a:extLst>
              </p14:cNvPr>
              <p14:cNvContentPartPr/>
              <p14:nvPr/>
            </p14:nvContentPartPr>
            <p14:xfrm>
              <a:off x="6366023" y="2665657"/>
              <a:ext cx="360" cy="360"/>
            </p14:xfrm>
          </p:contentPart>
        </mc:Choice>
        <mc:Fallback xmlns="">
          <p:pic>
            <p:nvPicPr>
              <p:cNvPr id="23" name="Inkt 22">
                <a:extLst>
                  <a:ext uri="{FF2B5EF4-FFF2-40B4-BE49-F238E27FC236}">
                    <a16:creationId xmlns:a16="http://schemas.microsoft.com/office/drawing/2014/main" id="{6295B07B-FFC2-D171-C922-163E0FC3D5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30023" y="262965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Inkt 23">
                <a:extLst>
                  <a:ext uri="{FF2B5EF4-FFF2-40B4-BE49-F238E27FC236}">
                    <a16:creationId xmlns:a16="http://schemas.microsoft.com/office/drawing/2014/main" id="{CC870FD3-EC40-1569-94D3-D03A99DB53F9}"/>
                  </a:ext>
                </a:extLst>
              </p14:cNvPr>
              <p14:cNvContentPartPr/>
              <p14:nvPr/>
            </p14:nvContentPartPr>
            <p14:xfrm>
              <a:off x="6590303" y="3036097"/>
              <a:ext cx="360" cy="360"/>
            </p14:xfrm>
          </p:contentPart>
        </mc:Choice>
        <mc:Fallback xmlns="">
          <p:pic>
            <p:nvPicPr>
              <p:cNvPr id="24" name="Inkt 23">
                <a:extLst>
                  <a:ext uri="{FF2B5EF4-FFF2-40B4-BE49-F238E27FC236}">
                    <a16:creationId xmlns:a16="http://schemas.microsoft.com/office/drawing/2014/main" id="{CC870FD3-EC40-1569-94D3-D03A99DB53F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54303" y="300045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Inkt 24">
                <a:extLst>
                  <a:ext uri="{FF2B5EF4-FFF2-40B4-BE49-F238E27FC236}">
                    <a16:creationId xmlns:a16="http://schemas.microsoft.com/office/drawing/2014/main" id="{789C1C6A-7EE0-A785-DE10-282C737E3E8D}"/>
                  </a:ext>
                </a:extLst>
              </p14:cNvPr>
              <p14:cNvContentPartPr/>
              <p14:nvPr/>
            </p14:nvContentPartPr>
            <p14:xfrm>
              <a:off x="5770943" y="2027017"/>
              <a:ext cx="360" cy="360"/>
            </p14:xfrm>
          </p:contentPart>
        </mc:Choice>
        <mc:Fallback xmlns="">
          <p:pic>
            <p:nvPicPr>
              <p:cNvPr id="25" name="Inkt 24">
                <a:extLst>
                  <a:ext uri="{FF2B5EF4-FFF2-40B4-BE49-F238E27FC236}">
                    <a16:creationId xmlns:a16="http://schemas.microsoft.com/office/drawing/2014/main" id="{789C1C6A-7EE0-A785-DE10-282C737E3E8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35303" y="199137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6" name="Inkt 25">
                <a:extLst>
                  <a:ext uri="{FF2B5EF4-FFF2-40B4-BE49-F238E27FC236}">
                    <a16:creationId xmlns:a16="http://schemas.microsoft.com/office/drawing/2014/main" id="{BFF03EE6-94F8-DE76-E14E-436746A9D2E1}"/>
                  </a:ext>
                </a:extLst>
              </p14:cNvPr>
              <p14:cNvContentPartPr/>
              <p14:nvPr/>
            </p14:nvContentPartPr>
            <p14:xfrm>
              <a:off x="6159023" y="2466937"/>
              <a:ext cx="360" cy="360"/>
            </p14:xfrm>
          </p:contentPart>
        </mc:Choice>
        <mc:Fallback xmlns="">
          <p:pic>
            <p:nvPicPr>
              <p:cNvPr id="26" name="Inkt 25">
                <a:extLst>
                  <a:ext uri="{FF2B5EF4-FFF2-40B4-BE49-F238E27FC236}">
                    <a16:creationId xmlns:a16="http://schemas.microsoft.com/office/drawing/2014/main" id="{BFF03EE6-94F8-DE76-E14E-436746A9D2E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23023" y="243129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Inkt 26">
                <a:extLst>
                  <a:ext uri="{FF2B5EF4-FFF2-40B4-BE49-F238E27FC236}">
                    <a16:creationId xmlns:a16="http://schemas.microsoft.com/office/drawing/2014/main" id="{3B773BD1-E10B-BADB-643B-292F5D842BBD}"/>
                  </a:ext>
                </a:extLst>
              </p14:cNvPr>
              <p14:cNvContentPartPr/>
              <p14:nvPr/>
            </p14:nvContentPartPr>
            <p14:xfrm>
              <a:off x="5839703" y="1794097"/>
              <a:ext cx="360" cy="360"/>
            </p14:xfrm>
          </p:contentPart>
        </mc:Choice>
        <mc:Fallback xmlns="">
          <p:pic>
            <p:nvPicPr>
              <p:cNvPr id="27" name="Inkt 26">
                <a:extLst>
                  <a:ext uri="{FF2B5EF4-FFF2-40B4-BE49-F238E27FC236}">
                    <a16:creationId xmlns:a16="http://schemas.microsoft.com/office/drawing/2014/main" id="{3B773BD1-E10B-BADB-643B-292F5D842B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4063" y="175809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" name="Inkt 27">
                <a:extLst>
                  <a:ext uri="{FF2B5EF4-FFF2-40B4-BE49-F238E27FC236}">
                    <a16:creationId xmlns:a16="http://schemas.microsoft.com/office/drawing/2014/main" id="{4D1DDD83-A1CB-CE57-96E5-8F1E43345386}"/>
                  </a:ext>
                </a:extLst>
              </p14:cNvPr>
              <p14:cNvContentPartPr/>
              <p14:nvPr/>
            </p14:nvContentPartPr>
            <p14:xfrm>
              <a:off x="5253263" y="1716337"/>
              <a:ext cx="360" cy="360"/>
            </p14:xfrm>
          </p:contentPart>
        </mc:Choice>
        <mc:Fallback xmlns="">
          <p:pic>
            <p:nvPicPr>
              <p:cNvPr id="28" name="Inkt 27">
                <a:extLst>
                  <a:ext uri="{FF2B5EF4-FFF2-40B4-BE49-F238E27FC236}">
                    <a16:creationId xmlns:a16="http://schemas.microsoft.com/office/drawing/2014/main" id="{4D1DDD83-A1CB-CE57-96E5-8F1E433453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17263" y="168069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" name="Inkt 28">
                <a:extLst>
                  <a:ext uri="{FF2B5EF4-FFF2-40B4-BE49-F238E27FC236}">
                    <a16:creationId xmlns:a16="http://schemas.microsoft.com/office/drawing/2014/main" id="{CA0B05E9-1991-15C8-A252-24FD4DC658E8}"/>
                  </a:ext>
                </a:extLst>
              </p14:cNvPr>
              <p14:cNvContentPartPr/>
              <p14:nvPr/>
            </p14:nvContentPartPr>
            <p14:xfrm>
              <a:off x="4770503" y="1820017"/>
              <a:ext cx="360" cy="360"/>
            </p14:xfrm>
          </p:contentPart>
        </mc:Choice>
        <mc:Fallback xmlns="">
          <p:pic>
            <p:nvPicPr>
              <p:cNvPr id="29" name="Inkt 28">
                <a:extLst>
                  <a:ext uri="{FF2B5EF4-FFF2-40B4-BE49-F238E27FC236}">
                    <a16:creationId xmlns:a16="http://schemas.microsoft.com/office/drawing/2014/main" id="{CA0B05E9-1991-15C8-A252-24FD4DC658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34503" y="178437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Inkt 29">
                <a:extLst>
                  <a:ext uri="{FF2B5EF4-FFF2-40B4-BE49-F238E27FC236}">
                    <a16:creationId xmlns:a16="http://schemas.microsoft.com/office/drawing/2014/main" id="{487DEE70-5E0A-26B9-767E-0C93C5B4A965}"/>
                  </a:ext>
                </a:extLst>
              </p14:cNvPr>
              <p14:cNvContentPartPr/>
              <p14:nvPr/>
            </p14:nvContentPartPr>
            <p14:xfrm>
              <a:off x="5719103" y="2475577"/>
              <a:ext cx="360" cy="360"/>
            </p14:xfrm>
          </p:contentPart>
        </mc:Choice>
        <mc:Fallback xmlns="">
          <p:pic>
            <p:nvPicPr>
              <p:cNvPr id="30" name="Inkt 29">
                <a:extLst>
                  <a:ext uri="{FF2B5EF4-FFF2-40B4-BE49-F238E27FC236}">
                    <a16:creationId xmlns:a16="http://schemas.microsoft.com/office/drawing/2014/main" id="{487DEE70-5E0A-26B9-767E-0C93C5B4A9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83463" y="243957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1" name="Inkt 30">
                <a:extLst>
                  <a:ext uri="{FF2B5EF4-FFF2-40B4-BE49-F238E27FC236}">
                    <a16:creationId xmlns:a16="http://schemas.microsoft.com/office/drawing/2014/main" id="{B4AB7B7C-B1E4-8F37-EEDA-0E4B8FCFDB16}"/>
                  </a:ext>
                </a:extLst>
              </p14:cNvPr>
              <p14:cNvContentPartPr/>
              <p14:nvPr/>
            </p14:nvContentPartPr>
            <p14:xfrm>
              <a:off x="6745823" y="3803977"/>
              <a:ext cx="360" cy="360"/>
            </p14:xfrm>
          </p:contentPart>
        </mc:Choice>
        <mc:Fallback xmlns="">
          <p:pic>
            <p:nvPicPr>
              <p:cNvPr id="31" name="Inkt 30">
                <a:extLst>
                  <a:ext uri="{FF2B5EF4-FFF2-40B4-BE49-F238E27FC236}">
                    <a16:creationId xmlns:a16="http://schemas.microsoft.com/office/drawing/2014/main" id="{B4AB7B7C-B1E4-8F37-EEDA-0E4B8FCFDB1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09823" y="376833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D6B77CBE-6D48-4432-E806-79D01EA01BC5}"/>
                  </a:ext>
                </a:extLst>
              </p14:cNvPr>
              <p14:cNvContentPartPr/>
              <p14:nvPr/>
            </p14:nvContentPartPr>
            <p14:xfrm>
              <a:off x="5296463" y="2518777"/>
              <a:ext cx="360" cy="360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D6B77CBE-6D48-4432-E806-79D01EA01BC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60823" y="248313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3" name="Inkt 32">
                <a:extLst>
                  <a:ext uri="{FF2B5EF4-FFF2-40B4-BE49-F238E27FC236}">
                    <a16:creationId xmlns:a16="http://schemas.microsoft.com/office/drawing/2014/main" id="{97340B0F-6655-4CFA-D700-9557A36FD2C7}"/>
                  </a:ext>
                </a:extLst>
              </p14:cNvPr>
              <p14:cNvContentPartPr/>
              <p14:nvPr/>
            </p14:nvContentPartPr>
            <p14:xfrm>
              <a:off x="2164823" y="4632337"/>
              <a:ext cx="360" cy="360"/>
            </p14:xfrm>
          </p:contentPart>
        </mc:Choice>
        <mc:Fallback xmlns="">
          <p:pic>
            <p:nvPicPr>
              <p:cNvPr id="33" name="Inkt 32">
                <a:extLst>
                  <a:ext uri="{FF2B5EF4-FFF2-40B4-BE49-F238E27FC236}">
                    <a16:creationId xmlns:a16="http://schemas.microsoft.com/office/drawing/2014/main" id="{97340B0F-6655-4CFA-D700-9557A36FD2C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129183" y="459633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4" name="Inkt 33">
                <a:extLst>
                  <a:ext uri="{FF2B5EF4-FFF2-40B4-BE49-F238E27FC236}">
                    <a16:creationId xmlns:a16="http://schemas.microsoft.com/office/drawing/2014/main" id="{A944A7DD-2E60-956E-1A2F-4A5864E0F14D}"/>
                  </a:ext>
                </a:extLst>
              </p14:cNvPr>
              <p14:cNvContentPartPr/>
              <p14:nvPr/>
            </p14:nvContentPartPr>
            <p14:xfrm>
              <a:off x="5175503" y="2639377"/>
              <a:ext cx="360" cy="360"/>
            </p14:xfrm>
          </p:contentPart>
        </mc:Choice>
        <mc:Fallback xmlns="">
          <p:pic>
            <p:nvPicPr>
              <p:cNvPr id="34" name="Inkt 33">
                <a:extLst>
                  <a:ext uri="{FF2B5EF4-FFF2-40B4-BE49-F238E27FC236}">
                    <a16:creationId xmlns:a16="http://schemas.microsoft.com/office/drawing/2014/main" id="{A944A7DD-2E60-956E-1A2F-4A5864E0F14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139863" y="260373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" name="Inkt 34">
                <a:extLst>
                  <a:ext uri="{FF2B5EF4-FFF2-40B4-BE49-F238E27FC236}">
                    <a16:creationId xmlns:a16="http://schemas.microsoft.com/office/drawing/2014/main" id="{3BA78726-10F4-5E0A-9FF9-206C23783FCC}"/>
                  </a:ext>
                </a:extLst>
              </p14:cNvPr>
              <p14:cNvContentPartPr/>
              <p14:nvPr/>
            </p14:nvContentPartPr>
            <p14:xfrm>
              <a:off x="5649983" y="3105217"/>
              <a:ext cx="360" cy="360"/>
            </p14:xfrm>
          </p:contentPart>
        </mc:Choice>
        <mc:Fallback xmlns="">
          <p:pic>
            <p:nvPicPr>
              <p:cNvPr id="35" name="Inkt 34">
                <a:extLst>
                  <a:ext uri="{FF2B5EF4-FFF2-40B4-BE49-F238E27FC236}">
                    <a16:creationId xmlns:a16="http://schemas.microsoft.com/office/drawing/2014/main" id="{3BA78726-10F4-5E0A-9FF9-206C23783FC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14343" y="306957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6" name="Inkt 35">
                <a:extLst>
                  <a:ext uri="{FF2B5EF4-FFF2-40B4-BE49-F238E27FC236}">
                    <a16:creationId xmlns:a16="http://schemas.microsoft.com/office/drawing/2014/main" id="{55EBAFA8-8810-688B-F249-C42B538CDE82}"/>
                  </a:ext>
                </a:extLst>
              </p14:cNvPr>
              <p14:cNvContentPartPr/>
              <p14:nvPr/>
            </p14:nvContentPartPr>
            <p14:xfrm>
              <a:off x="5546663" y="4036897"/>
              <a:ext cx="360" cy="360"/>
            </p14:xfrm>
          </p:contentPart>
        </mc:Choice>
        <mc:Fallback xmlns="">
          <p:pic>
            <p:nvPicPr>
              <p:cNvPr id="36" name="Inkt 35">
                <a:extLst>
                  <a:ext uri="{FF2B5EF4-FFF2-40B4-BE49-F238E27FC236}">
                    <a16:creationId xmlns:a16="http://schemas.microsoft.com/office/drawing/2014/main" id="{55EBAFA8-8810-688B-F249-C42B538CDE8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510663" y="400089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8" name="Inkt 37">
                <a:extLst>
                  <a:ext uri="{FF2B5EF4-FFF2-40B4-BE49-F238E27FC236}">
                    <a16:creationId xmlns:a16="http://schemas.microsoft.com/office/drawing/2014/main" id="{4E442C21-65DF-B021-FE40-613188F53F64}"/>
                  </a:ext>
                </a:extLst>
              </p14:cNvPr>
              <p14:cNvContentPartPr/>
              <p14:nvPr/>
            </p14:nvContentPartPr>
            <p14:xfrm>
              <a:off x="5641703" y="4010977"/>
              <a:ext cx="360" cy="360"/>
            </p14:xfrm>
          </p:contentPart>
        </mc:Choice>
        <mc:Fallback xmlns="">
          <p:pic>
            <p:nvPicPr>
              <p:cNvPr id="38" name="Inkt 37">
                <a:extLst>
                  <a:ext uri="{FF2B5EF4-FFF2-40B4-BE49-F238E27FC236}">
                    <a16:creationId xmlns:a16="http://schemas.microsoft.com/office/drawing/2014/main" id="{4E442C21-65DF-B021-FE40-613188F53F6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05703" y="397533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9" name="Inkt 38">
                <a:extLst>
                  <a:ext uri="{FF2B5EF4-FFF2-40B4-BE49-F238E27FC236}">
                    <a16:creationId xmlns:a16="http://schemas.microsoft.com/office/drawing/2014/main" id="{4448D5D3-2528-6A26-4848-B195DBA205C3}"/>
                  </a:ext>
                </a:extLst>
              </p14:cNvPr>
              <p14:cNvContentPartPr/>
              <p14:nvPr/>
            </p14:nvContentPartPr>
            <p14:xfrm>
              <a:off x="5676263" y="3174337"/>
              <a:ext cx="360" cy="360"/>
            </p14:xfrm>
          </p:contentPart>
        </mc:Choice>
        <mc:Fallback xmlns="">
          <p:pic>
            <p:nvPicPr>
              <p:cNvPr id="39" name="Inkt 38">
                <a:extLst>
                  <a:ext uri="{FF2B5EF4-FFF2-40B4-BE49-F238E27FC236}">
                    <a16:creationId xmlns:a16="http://schemas.microsoft.com/office/drawing/2014/main" id="{4448D5D3-2528-6A26-4848-B195DBA205C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40263" y="313869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0" name="Inkt 39">
                <a:extLst>
                  <a:ext uri="{FF2B5EF4-FFF2-40B4-BE49-F238E27FC236}">
                    <a16:creationId xmlns:a16="http://schemas.microsoft.com/office/drawing/2014/main" id="{29FDC166-17B5-D3CE-40E5-644B7A9627D8}"/>
                  </a:ext>
                </a:extLst>
              </p14:cNvPr>
              <p14:cNvContentPartPr/>
              <p14:nvPr/>
            </p14:nvContentPartPr>
            <p14:xfrm>
              <a:off x="6055703" y="2950057"/>
              <a:ext cx="360" cy="360"/>
            </p14:xfrm>
          </p:contentPart>
        </mc:Choice>
        <mc:Fallback xmlns="">
          <p:pic>
            <p:nvPicPr>
              <p:cNvPr id="40" name="Inkt 39">
                <a:extLst>
                  <a:ext uri="{FF2B5EF4-FFF2-40B4-BE49-F238E27FC236}">
                    <a16:creationId xmlns:a16="http://schemas.microsoft.com/office/drawing/2014/main" id="{29FDC166-17B5-D3CE-40E5-644B7A9627D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019703" y="291441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1" name="Inkt 40">
                <a:extLst>
                  <a:ext uri="{FF2B5EF4-FFF2-40B4-BE49-F238E27FC236}">
                    <a16:creationId xmlns:a16="http://schemas.microsoft.com/office/drawing/2014/main" id="{9B43BA29-D80C-0562-425E-FC6045D9C354}"/>
                  </a:ext>
                </a:extLst>
              </p14:cNvPr>
              <p14:cNvContentPartPr/>
              <p14:nvPr/>
            </p14:nvContentPartPr>
            <p14:xfrm>
              <a:off x="5555303" y="2880937"/>
              <a:ext cx="360" cy="360"/>
            </p14:xfrm>
          </p:contentPart>
        </mc:Choice>
        <mc:Fallback xmlns="">
          <p:pic>
            <p:nvPicPr>
              <p:cNvPr id="41" name="Inkt 40">
                <a:extLst>
                  <a:ext uri="{FF2B5EF4-FFF2-40B4-BE49-F238E27FC236}">
                    <a16:creationId xmlns:a16="http://schemas.microsoft.com/office/drawing/2014/main" id="{9B43BA29-D80C-0562-425E-FC6045D9C35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519303" y="284529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2" name="Inkt 41">
                <a:extLst>
                  <a:ext uri="{FF2B5EF4-FFF2-40B4-BE49-F238E27FC236}">
                    <a16:creationId xmlns:a16="http://schemas.microsoft.com/office/drawing/2014/main" id="{08ABAD95-02EF-78DF-355D-C5DC5EF096C7}"/>
                  </a:ext>
                </a:extLst>
              </p14:cNvPr>
              <p14:cNvContentPartPr/>
              <p14:nvPr/>
            </p14:nvContentPartPr>
            <p14:xfrm>
              <a:off x="6098543" y="4468177"/>
              <a:ext cx="360" cy="360"/>
            </p14:xfrm>
          </p:contentPart>
        </mc:Choice>
        <mc:Fallback xmlns="">
          <p:pic>
            <p:nvPicPr>
              <p:cNvPr id="42" name="Inkt 41">
                <a:extLst>
                  <a:ext uri="{FF2B5EF4-FFF2-40B4-BE49-F238E27FC236}">
                    <a16:creationId xmlns:a16="http://schemas.microsoft.com/office/drawing/2014/main" id="{08ABAD95-02EF-78DF-355D-C5DC5EF096C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062903" y="443253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3" name="Inkt 42">
                <a:extLst>
                  <a:ext uri="{FF2B5EF4-FFF2-40B4-BE49-F238E27FC236}">
                    <a16:creationId xmlns:a16="http://schemas.microsoft.com/office/drawing/2014/main" id="{61ED7133-CC71-461C-5ABC-21536DEF3791}"/>
                  </a:ext>
                </a:extLst>
              </p14:cNvPr>
              <p14:cNvContentPartPr/>
              <p14:nvPr/>
            </p14:nvContentPartPr>
            <p14:xfrm>
              <a:off x="5917823" y="4157857"/>
              <a:ext cx="360" cy="360"/>
            </p14:xfrm>
          </p:contentPart>
        </mc:Choice>
        <mc:Fallback xmlns="">
          <p:pic>
            <p:nvPicPr>
              <p:cNvPr id="43" name="Inkt 42">
                <a:extLst>
                  <a:ext uri="{FF2B5EF4-FFF2-40B4-BE49-F238E27FC236}">
                    <a16:creationId xmlns:a16="http://schemas.microsoft.com/office/drawing/2014/main" id="{61ED7133-CC71-461C-5ABC-21536DEF379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81823" y="412185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4" name="Inkt 43">
                <a:extLst>
                  <a:ext uri="{FF2B5EF4-FFF2-40B4-BE49-F238E27FC236}">
                    <a16:creationId xmlns:a16="http://schemas.microsoft.com/office/drawing/2014/main" id="{271E28A3-0060-4A95-9F55-159F7F79CB3C}"/>
                  </a:ext>
                </a:extLst>
              </p14:cNvPr>
              <p14:cNvContentPartPr/>
              <p14:nvPr/>
            </p14:nvContentPartPr>
            <p14:xfrm>
              <a:off x="6391943" y="4571857"/>
              <a:ext cx="360" cy="360"/>
            </p14:xfrm>
          </p:contentPart>
        </mc:Choice>
        <mc:Fallback xmlns="">
          <p:pic>
            <p:nvPicPr>
              <p:cNvPr id="44" name="Inkt 43">
                <a:extLst>
                  <a:ext uri="{FF2B5EF4-FFF2-40B4-BE49-F238E27FC236}">
                    <a16:creationId xmlns:a16="http://schemas.microsoft.com/office/drawing/2014/main" id="{271E28A3-0060-4A95-9F55-159F7F79CB3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356303" y="453621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5" name="Inkt 44">
                <a:extLst>
                  <a:ext uri="{FF2B5EF4-FFF2-40B4-BE49-F238E27FC236}">
                    <a16:creationId xmlns:a16="http://schemas.microsoft.com/office/drawing/2014/main" id="{91C80D9F-EDF6-E8D8-46D9-CC974C32322E}"/>
                  </a:ext>
                </a:extLst>
              </p14:cNvPr>
              <p14:cNvContentPartPr/>
              <p14:nvPr/>
            </p14:nvContentPartPr>
            <p14:xfrm>
              <a:off x="5684543" y="4287097"/>
              <a:ext cx="360" cy="360"/>
            </p14:xfrm>
          </p:contentPart>
        </mc:Choice>
        <mc:Fallback xmlns="">
          <p:pic>
            <p:nvPicPr>
              <p:cNvPr id="45" name="Inkt 44">
                <a:extLst>
                  <a:ext uri="{FF2B5EF4-FFF2-40B4-BE49-F238E27FC236}">
                    <a16:creationId xmlns:a16="http://schemas.microsoft.com/office/drawing/2014/main" id="{91C80D9F-EDF6-E8D8-46D9-CC974C32322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48903" y="425145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6" name="Inkt 45">
                <a:extLst>
                  <a:ext uri="{FF2B5EF4-FFF2-40B4-BE49-F238E27FC236}">
                    <a16:creationId xmlns:a16="http://schemas.microsoft.com/office/drawing/2014/main" id="{F2C85944-C92E-192F-88D4-D4BD8823C7EB}"/>
                  </a:ext>
                </a:extLst>
              </p14:cNvPr>
              <p14:cNvContentPartPr/>
              <p14:nvPr/>
            </p14:nvContentPartPr>
            <p14:xfrm>
              <a:off x="6245423" y="4045537"/>
              <a:ext cx="360" cy="360"/>
            </p14:xfrm>
          </p:contentPart>
        </mc:Choice>
        <mc:Fallback xmlns="">
          <p:pic>
            <p:nvPicPr>
              <p:cNvPr id="46" name="Inkt 45">
                <a:extLst>
                  <a:ext uri="{FF2B5EF4-FFF2-40B4-BE49-F238E27FC236}">
                    <a16:creationId xmlns:a16="http://schemas.microsoft.com/office/drawing/2014/main" id="{F2C85944-C92E-192F-88D4-D4BD8823C7E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09423" y="400989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7" name="Inkt 46">
                <a:extLst>
                  <a:ext uri="{FF2B5EF4-FFF2-40B4-BE49-F238E27FC236}">
                    <a16:creationId xmlns:a16="http://schemas.microsoft.com/office/drawing/2014/main" id="{D970EDA4-8ADE-3421-2A98-83B9425F7888}"/>
                  </a:ext>
                </a:extLst>
              </p14:cNvPr>
              <p14:cNvContentPartPr/>
              <p14:nvPr/>
            </p14:nvContentPartPr>
            <p14:xfrm>
              <a:off x="5460263" y="2691217"/>
              <a:ext cx="360" cy="360"/>
            </p14:xfrm>
          </p:contentPart>
        </mc:Choice>
        <mc:Fallback xmlns="">
          <p:pic>
            <p:nvPicPr>
              <p:cNvPr id="47" name="Inkt 46">
                <a:extLst>
                  <a:ext uri="{FF2B5EF4-FFF2-40B4-BE49-F238E27FC236}">
                    <a16:creationId xmlns:a16="http://schemas.microsoft.com/office/drawing/2014/main" id="{D970EDA4-8ADE-3421-2A98-83B9425F788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424263" y="265557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8" name="Inkt 47">
                <a:extLst>
                  <a:ext uri="{FF2B5EF4-FFF2-40B4-BE49-F238E27FC236}">
                    <a16:creationId xmlns:a16="http://schemas.microsoft.com/office/drawing/2014/main" id="{60C6DA28-46A2-114C-3782-42B422C0999C}"/>
                  </a:ext>
                </a:extLst>
              </p14:cNvPr>
              <p14:cNvContentPartPr/>
              <p14:nvPr/>
            </p14:nvContentPartPr>
            <p14:xfrm>
              <a:off x="6529823" y="4131577"/>
              <a:ext cx="360" cy="360"/>
            </p14:xfrm>
          </p:contentPart>
        </mc:Choice>
        <mc:Fallback xmlns="">
          <p:pic>
            <p:nvPicPr>
              <p:cNvPr id="48" name="Inkt 47">
                <a:extLst>
                  <a:ext uri="{FF2B5EF4-FFF2-40B4-BE49-F238E27FC236}">
                    <a16:creationId xmlns:a16="http://schemas.microsoft.com/office/drawing/2014/main" id="{60C6DA28-46A2-114C-3782-42B422C0999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494183" y="409593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9" name="Inkt 48">
                <a:extLst>
                  <a:ext uri="{FF2B5EF4-FFF2-40B4-BE49-F238E27FC236}">
                    <a16:creationId xmlns:a16="http://schemas.microsoft.com/office/drawing/2014/main" id="{AE4D1FD8-3E6B-34AC-860F-B08AD323205C}"/>
                  </a:ext>
                </a:extLst>
              </p14:cNvPr>
              <p14:cNvContentPartPr/>
              <p14:nvPr/>
            </p14:nvContentPartPr>
            <p14:xfrm>
              <a:off x="5615783" y="2984617"/>
              <a:ext cx="360" cy="360"/>
            </p14:xfrm>
          </p:contentPart>
        </mc:Choice>
        <mc:Fallback xmlns="">
          <p:pic>
            <p:nvPicPr>
              <p:cNvPr id="49" name="Inkt 48">
                <a:extLst>
                  <a:ext uri="{FF2B5EF4-FFF2-40B4-BE49-F238E27FC236}">
                    <a16:creationId xmlns:a16="http://schemas.microsoft.com/office/drawing/2014/main" id="{AE4D1FD8-3E6B-34AC-860F-B08AD323205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79783" y="2948977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6229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Businesscase</a:t>
            </a:r>
            <a:r>
              <a:rPr dirty="0"/>
              <a:t> </a:t>
            </a:r>
            <a:r>
              <a:rPr lang="nl-NL" dirty="0"/>
              <a:t>b</a:t>
            </a:r>
            <a:r>
              <a:rPr dirty="0" err="1"/>
              <a:t>atterijopslag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b="1" dirty="0"/>
              <a:t>Onderzoek</a:t>
            </a:r>
            <a:r>
              <a:rPr dirty="0"/>
              <a:t> door Energieke Regio, deels betaald door een </a:t>
            </a:r>
            <a:r>
              <a:rPr b="1" dirty="0"/>
              <a:t>extra bijdrage van Smart Delta Drechtsteden</a:t>
            </a:r>
          </a:p>
          <a:p>
            <a:r>
              <a:rPr dirty="0"/>
              <a:t>1</a:t>
            </a:r>
            <a:r>
              <a:rPr baseline="30000" dirty="0"/>
              <a:t>e</a:t>
            </a:r>
            <a:r>
              <a:rPr dirty="0"/>
              <a:t> </a:t>
            </a:r>
            <a:r>
              <a:rPr b="1" dirty="0"/>
              <a:t>focus</a:t>
            </a:r>
            <a:r>
              <a:rPr dirty="0"/>
              <a:t> op opslag </a:t>
            </a:r>
            <a:r>
              <a:rPr b="1" dirty="0"/>
              <a:t>per middenspanningsring</a:t>
            </a:r>
          </a:p>
          <a:p>
            <a:r>
              <a:rPr b="1" dirty="0"/>
              <a:t>Keuze</a:t>
            </a:r>
            <a:r>
              <a:rPr dirty="0"/>
              <a:t> uit </a:t>
            </a:r>
            <a:r>
              <a:rPr b="1" dirty="0"/>
              <a:t>één centrale </a:t>
            </a:r>
            <a:r>
              <a:rPr dirty="0"/>
              <a:t>batterij of </a:t>
            </a:r>
            <a:r>
              <a:rPr b="1" dirty="0"/>
              <a:t>meerdere batterijen </a:t>
            </a:r>
            <a:r>
              <a:rPr dirty="0"/>
              <a:t>'achter de meter' van verschillende leden</a:t>
            </a:r>
          </a:p>
          <a:p>
            <a:r>
              <a:rPr lang="nl-NL" dirty="0"/>
              <a:t>Keuze </a:t>
            </a:r>
            <a:r>
              <a:rPr lang="nl-NL" b="1" dirty="0"/>
              <a:t>wel/niet commercieel handelen </a:t>
            </a:r>
            <a:r>
              <a:rPr lang="nl-NL" dirty="0"/>
              <a:t>met een deel van de batterij, zolang er geen congestie is</a:t>
            </a:r>
          </a:p>
          <a:p>
            <a:r>
              <a:rPr lang="nl-NL" b="1" dirty="0"/>
              <a:t>Advies lijkt te worden:</a:t>
            </a:r>
            <a:br>
              <a:rPr lang="nl-NL" b="1" dirty="0"/>
            </a:br>
            <a:r>
              <a:rPr lang="nl-NL" dirty="0"/>
              <a:t>- </a:t>
            </a:r>
            <a:r>
              <a:rPr lang="nl-NL" b="1" dirty="0"/>
              <a:t>Eerst</a:t>
            </a:r>
            <a:r>
              <a:rPr lang="nl-NL" dirty="0"/>
              <a:t> een paar maanden </a:t>
            </a:r>
            <a:r>
              <a:rPr lang="nl-NL" b="1" dirty="0"/>
              <a:t>handelen</a:t>
            </a:r>
            <a:r>
              <a:rPr lang="nl-NL" dirty="0"/>
              <a:t>,</a:t>
            </a:r>
            <a:br>
              <a:rPr lang="nl-NL" dirty="0"/>
            </a:br>
            <a:r>
              <a:rPr lang="nl-NL" dirty="0"/>
              <a:t>- </a:t>
            </a:r>
            <a:r>
              <a:rPr lang="nl-NL" b="1" dirty="0"/>
              <a:t>Dan</a:t>
            </a:r>
            <a:r>
              <a:rPr lang="nl-NL" dirty="0"/>
              <a:t> een paar maanden optimaliseren,</a:t>
            </a:r>
            <a:br>
              <a:rPr lang="nl-NL" dirty="0"/>
            </a:br>
            <a:r>
              <a:rPr lang="nl-NL" dirty="0"/>
              <a:t>- </a:t>
            </a:r>
            <a:r>
              <a:rPr lang="nl-NL" b="1" dirty="0"/>
              <a:t>Dan</a:t>
            </a:r>
            <a:r>
              <a:rPr lang="nl-NL" dirty="0"/>
              <a:t> pas </a:t>
            </a:r>
            <a:r>
              <a:rPr lang="nl-NL" b="1" dirty="0"/>
              <a:t>gecoördineerd</a:t>
            </a:r>
            <a:r>
              <a:rPr lang="nl-NL" dirty="0"/>
              <a:t> </a:t>
            </a:r>
            <a:r>
              <a:rPr lang="nl-NL" b="1" dirty="0"/>
              <a:t>investeren</a:t>
            </a:r>
            <a:r>
              <a:rPr lang="nl-NL" dirty="0"/>
              <a:t> in de batterij(en)</a:t>
            </a:r>
          </a:p>
          <a:p>
            <a:r>
              <a:rPr lang="nl-NL" dirty="0"/>
              <a:t>Die kan dan </a:t>
            </a:r>
            <a:r>
              <a:rPr lang="nl-NL" b="1" dirty="0"/>
              <a:t>waarschijnlijk een stuk kleiner </a:t>
            </a:r>
            <a:r>
              <a:rPr lang="nl-NL" dirty="0"/>
              <a:t>zijn </a:t>
            </a:r>
            <a:r>
              <a:rPr lang="nl-NL" b="1" dirty="0"/>
              <a:t>dan als </a:t>
            </a:r>
            <a:r>
              <a:rPr lang="nl-NL" dirty="0"/>
              <a:t>je zonder de coöperatie </a:t>
            </a:r>
            <a:r>
              <a:rPr lang="nl-NL" b="1" dirty="0"/>
              <a:t>alles alleen wilt oplossen</a:t>
            </a:r>
            <a:endParaRPr b="1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1AEB189-AC14-2C94-7558-2E2B02C9569F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23</a:t>
            </a:fld>
            <a:endParaRPr lang="nl-NL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620713"/>
            <a:ext cx="6274639" cy="720725"/>
          </a:xfrm>
        </p:spPr>
        <p:txBody>
          <a:bodyPr/>
          <a:lstStyle/>
          <a:p>
            <a:r>
              <a:rPr dirty="0" err="1"/>
              <a:t>Uitbreiding</a:t>
            </a:r>
            <a:r>
              <a:rPr dirty="0"/>
              <a:t> </a:t>
            </a:r>
            <a:r>
              <a:rPr lang="nl-NL" dirty="0"/>
              <a:t>l</a:t>
            </a:r>
            <a:r>
              <a:rPr dirty="0" err="1"/>
              <a:t>edenbestand</a:t>
            </a:r>
            <a:r>
              <a:rPr lang="nl-NL" dirty="0"/>
              <a:t> gewenst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b="1" dirty="0"/>
              <a:t>Huidig</a:t>
            </a:r>
            <a:r>
              <a:rPr dirty="0"/>
              <a:t> ledenaantal: 17</a:t>
            </a:r>
          </a:p>
          <a:p>
            <a:r>
              <a:rPr b="1" dirty="0"/>
              <a:t>Doelstelling</a:t>
            </a:r>
            <a:r>
              <a:rPr dirty="0"/>
              <a:t>: 40-50 leden in 2025</a:t>
            </a:r>
          </a:p>
          <a:p>
            <a:r>
              <a:rPr dirty="0"/>
              <a:t>Oproep: </a:t>
            </a:r>
            <a:r>
              <a:rPr b="1" dirty="0"/>
              <a:t>help bij werving van nieuwe leden</a:t>
            </a:r>
          </a:p>
          <a:p>
            <a:r>
              <a:rPr lang="nl-NL" b="1" dirty="0"/>
              <a:t>Vragen: iedereen kan bij Energieke Regio terecht, </a:t>
            </a:r>
            <a:r>
              <a:rPr lang="nl-NL" dirty="0"/>
              <a:t>meld je bij Arie of bij Krijn</a:t>
            </a:r>
            <a:br>
              <a:rPr lang="nl-NL" dirty="0"/>
            </a:br>
            <a:br>
              <a:rPr lang="nl-NL" dirty="0"/>
            </a:br>
            <a:r>
              <a:rPr lang="nl-NL" dirty="0"/>
              <a:t>Arie: </a:t>
            </a:r>
            <a:r>
              <a:rPr lang="nl-NL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hlinkClick r:id="rId2"/>
              </a:rPr>
              <a:t>secretaris@energiecooperatieambacht.nl</a:t>
            </a:r>
            <a:br>
              <a:rPr lang="nl-NL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dirty="0"/>
              <a:t>Krijn: </a:t>
            </a:r>
            <a:r>
              <a:rPr lang="nl-NL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hlinkClick r:id="rId3"/>
              </a:rPr>
              <a:t>kratsma@energiekeregio.nl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6E62BA3-26A7-74D7-DDF1-B9C759B703D4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24</a:t>
            </a:fld>
            <a:endParaRPr lang="nl-NL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47A2B-FF16-7723-768C-6BA81A957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2437BCB4-5A75-2A76-3658-617F174A1C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49" y="1520828"/>
            <a:ext cx="7137281" cy="39957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7200" b="1" dirty="0" err="1">
                <a:solidFill>
                  <a:srgbClr val="92D050"/>
                </a:solidFill>
              </a:rPr>
              <a:t>Onze</a:t>
            </a:r>
            <a:r>
              <a:rPr lang="en-US" sz="7200" b="1" dirty="0">
                <a:solidFill>
                  <a:srgbClr val="92D050"/>
                </a:solidFill>
              </a:rPr>
              <a:t> tips en </a:t>
            </a:r>
            <a:r>
              <a:rPr lang="en-US" sz="7200" b="1" dirty="0" err="1">
                <a:solidFill>
                  <a:srgbClr val="92D050"/>
                </a:solidFill>
              </a:rPr>
              <a:t>aanbevelingen</a:t>
            </a:r>
            <a:endParaRPr lang="en-US" sz="7200" b="1" dirty="0">
              <a:solidFill>
                <a:srgbClr val="92D050"/>
              </a:solidFill>
            </a:endParaRPr>
          </a:p>
        </p:txBody>
      </p:sp>
      <p:sp>
        <p:nvSpPr>
          <p:cNvPr id="7" name="Titel 12">
            <a:extLst>
              <a:ext uri="{FF2B5EF4-FFF2-40B4-BE49-F238E27FC236}">
                <a16:creationId xmlns:a16="http://schemas.microsoft.com/office/drawing/2014/main" id="{C4F9F6D0-ECF2-64AD-7BC5-F231D16E6854}"/>
              </a:ext>
            </a:extLst>
          </p:cNvPr>
          <p:cNvSpPr txBox="1">
            <a:spLocks/>
          </p:cNvSpPr>
          <p:nvPr/>
        </p:nvSpPr>
        <p:spPr bwMode="auto">
          <a:xfrm>
            <a:off x="971550" y="620712"/>
            <a:ext cx="6108758" cy="7207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l-NL" dirty="0">
                <a:solidFill>
                  <a:srgbClr val="002060"/>
                </a:solidFill>
              </a:rPr>
              <a:t>Lessen uit de Drechtsteden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748F283-3CC0-92A4-2AC7-7E005A30922D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9663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C63A3-4367-0097-62EE-AD16DB255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7EAB0-3830-189B-5841-6116A356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Onze tips en aanbevelingen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D93A9-966A-6332-16BC-2DA024AE4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49" y="1520825"/>
            <a:ext cx="8043055" cy="4248150"/>
          </a:xfrm>
        </p:spPr>
        <p:txBody>
          <a:bodyPr/>
          <a:lstStyle/>
          <a:p>
            <a:r>
              <a:rPr dirty="0">
                <a:solidFill>
                  <a:srgbClr val="002060"/>
                </a:solidFill>
              </a:rPr>
              <a:t>Organiseer het </a:t>
            </a:r>
            <a:r>
              <a:rPr b="1" dirty="0">
                <a:solidFill>
                  <a:srgbClr val="002060"/>
                </a:solidFill>
              </a:rPr>
              <a:t>proces vanuit de ondernemers</a:t>
            </a:r>
            <a:r>
              <a:rPr dirty="0">
                <a:solidFill>
                  <a:srgbClr val="002060"/>
                </a:solidFill>
              </a:rPr>
              <a:t>(verenigingen)</a:t>
            </a:r>
            <a:br>
              <a:rPr dirty="0">
                <a:solidFill>
                  <a:srgbClr val="002060"/>
                </a:solidFill>
              </a:rPr>
            </a:br>
            <a:r>
              <a:rPr dirty="0">
                <a:solidFill>
                  <a:srgbClr val="002060"/>
                </a:solidFill>
              </a:rPr>
              <a:t>als die </a:t>
            </a:r>
            <a:r>
              <a:rPr b="1" dirty="0">
                <a:solidFill>
                  <a:srgbClr val="002060"/>
                </a:solidFill>
              </a:rPr>
              <a:t>sterk georganiseerd </a:t>
            </a:r>
            <a:r>
              <a:rPr dirty="0">
                <a:solidFill>
                  <a:srgbClr val="002060"/>
                </a:solidFill>
              </a:rPr>
              <a:t>zijn</a:t>
            </a:r>
          </a:p>
          <a:p>
            <a:r>
              <a:rPr lang="nl-NL" b="1" dirty="0">
                <a:solidFill>
                  <a:srgbClr val="002060"/>
                </a:solidFill>
              </a:rPr>
              <a:t>Stel de mens centraal</a:t>
            </a:r>
            <a:r>
              <a:rPr lang="nl-NL" dirty="0">
                <a:solidFill>
                  <a:srgbClr val="002060"/>
                </a:solidFill>
              </a:rPr>
              <a:t>, want die vindt het spannend</a:t>
            </a:r>
          </a:p>
          <a:p>
            <a:r>
              <a:rPr lang="nl-NL" dirty="0">
                <a:solidFill>
                  <a:srgbClr val="002060"/>
                </a:solidFill>
              </a:rPr>
              <a:t>Bied </a:t>
            </a:r>
            <a:r>
              <a:rPr lang="nl-NL" b="1" dirty="0">
                <a:solidFill>
                  <a:srgbClr val="002060"/>
                </a:solidFill>
              </a:rPr>
              <a:t>objectieve informatie </a:t>
            </a:r>
            <a:r>
              <a:rPr lang="nl-NL" dirty="0">
                <a:solidFill>
                  <a:srgbClr val="002060"/>
                </a:solidFill>
              </a:rPr>
              <a:t>waarmee men </a:t>
            </a:r>
            <a:r>
              <a:rPr lang="nl-NL" b="1" dirty="0">
                <a:solidFill>
                  <a:srgbClr val="002060"/>
                </a:solidFill>
              </a:rPr>
              <a:t>keuzes kan maken</a:t>
            </a:r>
          </a:p>
          <a:p>
            <a:r>
              <a:rPr lang="nl-NL" dirty="0">
                <a:solidFill>
                  <a:srgbClr val="002060"/>
                </a:solidFill>
              </a:rPr>
              <a:t>Werk met een </a:t>
            </a:r>
            <a:r>
              <a:rPr lang="nl-NL" b="1" dirty="0">
                <a:solidFill>
                  <a:srgbClr val="002060"/>
                </a:solidFill>
              </a:rPr>
              <a:t>Digital Twin </a:t>
            </a:r>
            <a:r>
              <a:rPr lang="nl-NL" dirty="0">
                <a:solidFill>
                  <a:srgbClr val="002060"/>
                </a:solidFill>
              </a:rPr>
              <a:t>die </a:t>
            </a:r>
            <a:r>
              <a:rPr lang="nl-NL" b="1" dirty="0">
                <a:solidFill>
                  <a:srgbClr val="002060"/>
                </a:solidFill>
              </a:rPr>
              <a:t>scenario’s</a:t>
            </a:r>
            <a:r>
              <a:rPr lang="nl-NL" dirty="0">
                <a:solidFill>
                  <a:srgbClr val="002060"/>
                </a:solidFill>
              </a:rPr>
              <a:t> kan laten zien, </a:t>
            </a:r>
            <a:r>
              <a:rPr lang="nl-NL" b="1" dirty="0">
                <a:solidFill>
                  <a:srgbClr val="002060"/>
                </a:solidFill>
              </a:rPr>
              <a:t>gebieden kan samenvoegen en opsplitsen</a:t>
            </a:r>
          </a:p>
          <a:p>
            <a:r>
              <a:rPr lang="nl-NL" dirty="0">
                <a:solidFill>
                  <a:srgbClr val="002060"/>
                </a:solidFill>
              </a:rPr>
              <a:t>Werk met een </a:t>
            </a:r>
            <a:r>
              <a:rPr lang="nl-NL" b="1" dirty="0">
                <a:solidFill>
                  <a:srgbClr val="002060"/>
                </a:solidFill>
              </a:rPr>
              <a:t>verbindende regisseur </a:t>
            </a:r>
            <a:r>
              <a:rPr lang="nl-NL" dirty="0">
                <a:solidFill>
                  <a:srgbClr val="002060"/>
                </a:solidFill>
              </a:rPr>
              <a:t>die de </a:t>
            </a:r>
            <a:r>
              <a:rPr lang="nl-NL" b="1" dirty="0">
                <a:solidFill>
                  <a:srgbClr val="002060"/>
                </a:solidFill>
              </a:rPr>
              <a:t>taal van de ondernemers en de betrokken stakeholders </a:t>
            </a:r>
            <a:r>
              <a:rPr lang="nl-NL" dirty="0">
                <a:solidFill>
                  <a:srgbClr val="002060"/>
                </a:solidFill>
              </a:rPr>
              <a:t>spreekt en </a:t>
            </a:r>
            <a:r>
              <a:rPr lang="nl-NL" b="1" dirty="0">
                <a:solidFill>
                  <a:srgbClr val="002060"/>
                </a:solidFill>
              </a:rPr>
              <a:t>oog heeft voor ieders belang</a:t>
            </a:r>
          </a:p>
          <a:p>
            <a:r>
              <a:rPr lang="nl-NL" dirty="0">
                <a:solidFill>
                  <a:srgbClr val="002060"/>
                </a:solidFill>
              </a:rPr>
              <a:t>Bied </a:t>
            </a:r>
            <a:r>
              <a:rPr lang="nl-NL" b="1" dirty="0">
                <a:solidFill>
                  <a:srgbClr val="002060"/>
                </a:solidFill>
              </a:rPr>
              <a:t>ruimte in de aanpak</a:t>
            </a:r>
            <a:r>
              <a:rPr lang="nl-NL" dirty="0">
                <a:solidFill>
                  <a:srgbClr val="002060"/>
                </a:solidFill>
              </a:rPr>
              <a:t>, maar zorg voor </a:t>
            </a:r>
            <a:r>
              <a:rPr lang="nl-NL" b="1" dirty="0">
                <a:solidFill>
                  <a:srgbClr val="002060"/>
                </a:solidFill>
              </a:rPr>
              <a:t>regie in het proces</a:t>
            </a: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D27FBC0-8790-82DF-CAB5-C3A9E9C994A0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7310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7A688-CD95-658D-52DD-353B11091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4A5CB-090A-96F3-DA30-2000B4422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 inspiratie beschikbare toolkit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F1732-9E7F-96D6-D5D7-A20F42357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49" y="1520825"/>
            <a:ext cx="7853273" cy="4248150"/>
          </a:xfrm>
        </p:spPr>
        <p:txBody>
          <a:bodyPr/>
          <a:lstStyle/>
          <a:p>
            <a:r>
              <a:rPr dirty="0"/>
              <a:t>Flyers, factsheets en uitnodigingen</a:t>
            </a:r>
          </a:p>
          <a:p>
            <a:r>
              <a:rPr lang="nl-NL" dirty="0"/>
              <a:t>Voorbeeldpresentatie startbijeenkomst</a:t>
            </a:r>
          </a:p>
          <a:p>
            <a:r>
              <a:rPr lang="nl-NL" dirty="0"/>
              <a:t>Voorbeeldpresentatie tussentijdse bijeenkomst</a:t>
            </a:r>
          </a:p>
          <a:p>
            <a:r>
              <a:rPr lang="nl-NL" dirty="0"/>
              <a:t>Voorbeeldpresentatie afsluitende bijeenkomst</a:t>
            </a:r>
          </a:p>
          <a:p>
            <a:r>
              <a:rPr lang="nl-NL" dirty="0"/>
              <a:t>Voorbeeldpresentatie 1</a:t>
            </a:r>
            <a:r>
              <a:rPr lang="nl-NL" baseline="30000" dirty="0"/>
              <a:t>e</a:t>
            </a:r>
            <a:r>
              <a:rPr lang="nl-NL" dirty="0"/>
              <a:t> Algemene Ledenvergadering</a:t>
            </a:r>
          </a:p>
          <a:p>
            <a:r>
              <a:rPr lang="nl-NL" dirty="0"/>
              <a:t>Voorbeeldpresentatie latere ledeninformatiebijeenkomst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6BC8C40-3BCD-1E92-048C-B99619B6F77A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8303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Ondertitel 2"/>
          <p:cNvSpPr>
            <a:spLocks noGrp="1"/>
          </p:cNvSpPr>
          <p:nvPr>
            <p:ph type="body" sz="quarter" idx="10"/>
          </p:nvPr>
        </p:nvSpPr>
        <p:spPr>
          <a:xfrm>
            <a:off x="971549" y="1520828"/>
            <a:ext cx="7991295" cy="3995737"/>
          </a:xfrm>
        </p:spPr>
        <p:txBody>
          <a:bodyPr/>
          <a:lstStyle/>
          <a:p>
            <a:r>
              <a:rPr lang="nl-NL" u="sng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https://www.drechtstedenenergie.nl/energiehubs</a:t>
            </a:r>
            <a:endParaRPr lang="nl-NL" dirty="0">
              <a:solidFill>
                <a:srgbClr val="00206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b="1" dirty="0"/>
          </a:p>
          <a:p>
            <a:br>
              <a:rPr lang="nl-NL" sz="1800" dirty="0"/>
            </a:br>
            <a:br>
              <a:rPr lang="nl-NL" sz="1800" dirty="0"/>
            </a:br>
            <a:endParaRPr lang="nl-NL" sz="1800" dirty="0">
              <a:solidFill>
                <a:srgbClr val="FF0000"/>
              </a:solidFill>
            </a:endParaRPr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2300" b="1" dirty="0">
              <a:solidFill>
                <a:schemeClr val="tx2"/>
              </a:solidFill>
            </a:endParaRPr>
          </a:p>
          <a:p>
            <a:endParaRPr lang="nl-NL" sz="2300" b="1" dirty="0"/>
          </a:p>
          <a:p>
            <a:pPr>
              <a:defRPr/>
            </a:pPr>
            <a:br>
              <a:rPr lang="nl-NL" altLang="nl-NL" sz="1800" dirty="0"/>
            </a:br>
            <a:r>
              <a:rPr lang="nl-NL" altLang="nl-NL" sz="1800" b="1" dirty="0"/>
              <a:t>Bekijk daar ook het filmpje over de Digital Twin: </a:t>
            </a:r>
            <a:r>
              <a:rPr lang="nl-NL" altLang="nl-NL" sz="1800" b="1" dirty="0">
                <a:hlinkClick r:id="rId3"/>
              </a:rPr>
              <a:t>link naar filmpje</a:t>
            </a:r>
            <a:endParaRPr lang="nl-NL" b="1" dirty="0">
              <a:solidFill>
                <a:schemeClr val="tx1">
                  <a:lumMod val="50000"/>
                  <a:lumOff val="50000"/>
                </a:schemeClr>
              </a:solidFill>
              <a:latin typeface="Palatino Linotype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nl-NL" dirty="0">
              <a:solidFill>
                <a:schemeClr val="tx1">
                  <a:lumMod val="50000"/>
                  <a:lumOff val="50000"/>
                </a:schemeClr>
              </a:solidFill>
              <a:latin typeface="Palatino Linotype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nl-NL" dirty="0"/>
          </a:p>
        </p:txBody>
      </p:sp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Blauwdruk staat op website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C701583-0DD0-FABE-4604-95F0AA193675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28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1B71C4-223A-671A-EBB7-1F6B62708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895" y="2421019"/>
            <a:ext cx="2947109" cy="295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25"/>
    </mc:Choice>
    <mc:Fallback xmlns="">
      <p:transition spd="slow" advTm="7572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354036" y="1614507"/>
            <a:ext cx="4003522" cy="376983"/>
          </a:xfrm>
        </p:spPr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Afname: Drechtsteden verdeeld in alle kleuren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EF85F8D-ECA2-C8AF-DD27-B334CCC2ED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4036" y="2581335"/>
            <a:ext cx="3948175" cy="2545584"/>
          </a:xfrm>
          <a:prstGeom prst="rect">
            <a:avLst/>
          </a:prstGeom>
        </p:spPr>
      </p:pic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15F087F3-AAD8-3BFC-B2ED-D1169347EBEF}"/>
              </a:ext>
            </a:extLst>
          </p:cNvPr>
          <p:cNvSpPr txBox="1">
            <a:spLocks/>
          </p:cNvSpPr>
          <p:nvPr/>
        </p:nvSpPr>
        <p:spPr bwMode="auto">
          <a:xfrm>
            <a:off x="4786443" y="1559919"/>
            <a:ext cx="3814096" cy="3769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358775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Arial" charset="0"/>
              <a:buNone/>
              <a:defRPr lang="nl-NL"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20000" indent="-360000" algn="l" defTabSz="358775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.AppleSystemUIFont" charset="-120"/>
              <a:buChar char="-"/>
              <a:defRPr lang="nl-NL"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079500" indent="-358775" algn="l" defTabSz="358775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.AppleSystemUIFont" charset="0"/>
              <a:buChar char="-"/>
              <a:defRPr lang="nl-NL" sz="2400" kern="12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439863" indent="-358775" algn="l" defTabSz="358775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.AppleSystemUIFont" charset="0"/>
              <a:buChar char="-"/>
              <a:defRPr lang="nl-NL" sz="2400" kern="12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798638" indent="-358775" algn="l" defTabSz="358775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.AppleSystemUIFont" charset="0"/>
              <a:buChar char="-"/>
              <a:defRPr lang="nl-NL" sz="2400" kern="12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002060"/>
                </a:solidFill>
              </a:rPr>
              <a:t>Teruglevering: Drechtsteden gedeeltelijk in congestie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E4F295B-B288-97B7-C192-946F6B7029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50065" y="2586955"/>
            <a:ext cx="3949795" cy="2539963"/>
          </a:xfrm>
          <a:prstGeom prst="rect">
            <a:avLst/>
          </a:prstGeom>
        </p:spPr>
      </p:pic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46A67DA6-769F-7632-3952-EC7BFD5CDFF8}"/>
              </a:ext>
            </a:extLst>
          </p:cNvPr>
          <p:cNvSpPr txBox="1">
            <a:spLocks/>
          </p:cNvSpPr>
          <p:nvPr/>
        </p:nvSpPr>
        <p:spPr bwMode="auto">
          <a:xfrm>
            <a:off x="362356" y="5528272"/>
            <a:ext cx="8437504" cy="3769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358775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Arial" charset="0"/>
              <a:buNone/>
              <a:defRPr lang="nl-NL"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20000" indent="-360000" algn="l" defTabSz="358775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.AppleSystemUIFont" charset="-120"/>
              <a:buChar char="-"/>
              <a:defRPr lang="nl-NL"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079500" indent="-358775" algn="l" defTabSz="358775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.AppleSystemUIFont" charset="0"/>
              <a:buChar char="-"/>
              <a:defRPr lang="nl-NL" sz="2400" kern="12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439863" indent="-358775" algn="l" defTabSz="358775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.AppleSystemUIFont" charset="0"/>
              <a:buChar char="-"/>
              <a:defRPr lang="nl-NL" sz="2400" kern="12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798638" indent="-358775" algn="l" defTabSz="358775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.AppleSystemUIFont" charset="0"/>
              <a:buChar char="-"/>
              <a:defRPr lang="nl-NL" sz="2400" kern="12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002060"/>
                </a:solidFill>
              </a:rPr>
              <a:t>Stedin: ‘Het is niet de vraag of een gebied kleurt, maar wanneer!’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8ED1932-6FBD-672D-0F50-185FD4E5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49" y="620712"/>
            <a:ext cx="6201037" cy="720725"/>
          </a:xfrm>
        </p:spPr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Wat is de status qua netcongestie?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D044F4D-B1A2-289C-06B8-76A0148A6961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961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33"/>
    </mc:Choice>
    <mc:Fallback xmlns="">
      <p:transition spd="slow" advTm="2553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D2501-0ACE-8725-19A2-22A7F7DE6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2">
            <a:extLst>
              <a:ext uri="{FF2B5EF4-FFF2-40B4-BE49-F238E27FC236}">
                <a16:creationId xmlns:a16="http://schemas.microsoft.com/office/drawing/2014/main" id="{BFDBAC41-F81A-D55C-EAD8-BC92A2214E56}"/>
              </a:ext>
            </a:extLst>
          </p:cNvPr>
          <p:cNvSpPr txBox="1">
            <a:spLocks/>
          </p:cNvSpPr>
          <p:nvPr/>
        </p:nvSpPr>
        <p:spPr bwMode="auto">
          <a:xfrm>
            <a:off x="394958" y="620712"/>
            <a:ext cx="6685350" cy="7207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342900" rtl="0" eaLnBrk="1" fontAlgn="base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l-NL" dirty="0">
                <a:solidFill>
                  <a:srgbClr val="002060"/>
                </a:solidFill>
              </a:rPr>
              <a:t>Decentraal perspectief energiesysteem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70DE464-26F5-2AF7-3F35-E9A510B31B7B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4</a:t>
            </a:fld>
            <a:endParaRPr lang="nl-NL" dirty="0"/>
          </a:p>
        </p:txBody>
      </p:sp>
      <p:pic>
        <p:nvPicPr>
          <p:cNvPr id="3" name="Afbeelding 2" descr="Afbeelding met schets, tekening, Lijnillustraties, diagram&#10;&#10;Automatisch gegenereerde beschrijving">
            <a:extLst>
              <a:ext uri="{FF2B5EF4-FFF2-40B4-BE49-F238E27FC236}">
                <a16:creationId xmlns:a16="http://schemas.microsoft.com/office/drawing/2014/main" id="{84D8DC0A-3230-2F3E-1B2A-AF2951762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58" y="1631190"/>
            <a:ext cx="4729810" cy="3439247"/>
          </a:xfrm>
          <a:prstGeom prst="rect">
            <a:avLst/>
          </a:prstGeom>
          <a:ln w="44450">
            <a:solidFill>
              <a:schemeClr val="accent1"/>
            </a:solidFill>
          </a:ln>
        </p:spPr>
      </p:pic>
      <p:pic>
        <p:nvPicPr>
          <p:cNvPr id="4" name="Afbeelding 3" descr="Afbeelding met schets, tekening, Lijnillustraties, illustratie&#10;&#10;Automatisch gegenereerde beschrijving">
            <a:extLst>
              <a:ext uri="{FF2B5EF4-FFF2-40B4-BE49-F238E27FC236}">
                <a16:creationId xmlns:a16="http://schemas.microsoft.com/office/drawing/2014/main" id="{4E86ED16-05A1-81A0-0A3F-42C4C7DAE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026" y="3577475"/>
            <a:ext cx="4293605" cy="3122065"/>
          </a:xfrm>
          <a:prstGeom prst="rect">
            <a:avLst/>
          </a:prstGeom>
          <a:ln w="444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7482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D2501-0ACE-8725-19A2-22A7F7DE6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70DE464-26F5-2AF7-3F35-E9A510B31B7B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4A871-FE0D-4CEA-B677-3FB14AE1A2BD}" type="slidenum">
              <a:rPr kumimoji="0" lang="nl-NL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5ADB291-13DA-3A06-9E79-2A0C8CD66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639888"/>
            <a:ext cx="851535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69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49" y="620712"/>
            <a:ext cx="6201037" cy="720725"/>
          </a:xfrm>
        </p:spPr>
        <p:txBody>
          <a:bodyPr/>
          <a:lstStyle/>
          <a:p>
            <a:r>
              <a:rPr lang="nl-NL" dirty="0"/>
              <a:t>Wat is Energieke Regio?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971549" y="1520828"/>
            <a:ext cx="8017176" cy="3995737"/>
          </a:xfrm>
        </p:spPr>
        <p:txBody>
          <a:bodyPr/>
          <a:lstStyle/>
          <a:p>
            <a:r>
              <a:rPr lang="nl-NL" b="1" dirty="0"/>
              <a:t>Hoe helpt Stichting Energieke Regio al 11 jaar verduurzamen?</a:t>
            </a:r>
          </a:p>
          <a:p>
            <a:pPr marL="342900" lvl="0" indent="-342900">
              <a:buFont typeface="Arial" charset="0"/>
              <a:buChar char="•"/>
            </a:pPr>
            <a:r>
              <a:rPr lang="nl-NL" dirty="0"/>
              <a:t>Energieke Regio is een </a:t>
            </a:r>
            <a:r>
              <a:rPr lang="nl-NL" b="1" dirty="0"/>
              <a:t>platform</a:t>
            </a:r>
            <a:r>
              <a:rPr lang="nl-NL" dirty="0"/>
              <a:t> voor </a:t>
            </a:r>
            <a:r>
              <a:rPr lang="nl-NL" b="1" dirty="0"/>
              <a:t>energieadvies</a:t>
            </a:r>
          </a:p>
          <a:p>
            <a:pPr marL="342900" lvl="0" indent="-342900">
              <a:buFont typeface="Arial" charset="0"/>
              <a:buChar char="•"/>
            </a:pPr>
            <a:r>
              <a:rPr lang="nl-NL" dirty="0"/>
              <a:t>Voor </a:t>
            </a:r>
            <a:r>
              <a:rPr lang="nl-NL" b="1" dirty="0"/>
              <a:t>zakelijk </a:t>
            </a:r>
            <a:r>
              <a:rPr lang="nl-NL" dirty="0"/>
              <a:t>en</a:t>
            </a:r>
            <a:r>
              <a:rPr lang="nl-NL" b="1" dirty="0"/>
              <a:t> maatschappelijk vastgoed</a:t>
            </a:r>
          </a:p>
          <a:p>
            <a:pPr marL="342900" lvl="0" indent="-342900">
              <a:buFont typeface="Arial" charset="0"/>
              <a:buChar char="•"/>
            </a:pPr>
            <a:r>
              <a:rPr lang="nl-NL" dirty="0"/>
              <a:t>Energieke Regio is zelf </a:t>
            </a:r>
            <a:r>
              <a:rPr lang="nl-NL" b="1" dirty="0"/>
              <a:t>geen adviesbureau</a:t>
            </a:r>
            <a:r>
              <a:rPr lang="nl-NL" dirty="0"/>
              <a:t>, maar </a:t>
            </a:r>
            <a:r>
              <a:rPr lang="nl-NL" b="1" dirty="0"/>
              <a:t>verbinder</a:t>
            </a:r>
            <a:r>
              <a:rPr lang="nl-NL" dirty="0"/>
              <a:t> tussen overheden – ondernemers en maatschappelijke organisaties – een netwerk van adviseurs </a:t>
            </a:r>
          </a:p>
          <a:p>
            <a:pPr marL="342900" indent="-342900">
              <a:buFont typeface="Arial" charset="0"/>
              <a:buChar char="•"/>
            </a:pPr>
            <a:r>
              <a:rPr lang="nl-NL" b="1" dirty="0"/>
              <a:t>We werken samen met gespecialiseerde adviespartijen, waaronder ZEnMo, Praeter en Resourcefully</a:t>
            </a:r>
          </a:p>
          <a:p>
            <a:pPr marL="342900" lvl="0" indent="-342900">
              <a:buFont typeface="Arial" charset="0"/>
              <a:buChar char="•"/>
            </a:pPr>
            <a:r>
              <a:rPr lang="nl-NL" dirty="0"/>
              <a:t>We helpen gebouweigenaren en gebruikers van gebouwen om de </a:t>
            </a:r>
            <a:r>
              <a:rPr lang="nl-NL" b="1" dirty="0"/>
              <a:t>kansen van verduurzaming </a:t>
            </a:r>
            <a:r>
              <a:rPr lang="nl-NL" dirty="0"/>
              <a:t>te benutten, op korte en lange termijn, </a:t>
            </a:r>
            <a:r>
              <a:rPr lang="nl-NL" b="1" dirty="0"/>
              <a:t>individueel en collectief</a:t>
            </a:r>
          </a:p>
          <a:p>
            <a:pPr marL="342900" lvl="0" indent="-342900">
              <a:buFont typeface="Arial" charset="0"/>
              <a:buChar char="•"/>
            </a:pPr>
            <a:r>
              <a:rPr lang="nl-NL" dirty="0"/>
              <a:t>We </a:t>
            </a:r>
            <a:r>
              <a:rPr lang="nl-NL" b="1" dirty="0"/>
              <a:t>accepteren NOOIT provisies en andere voordelen van aannemers, leveranciers en installateurs</a:t>
            </a: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219CFE4-26B8-DD28-5641-74590CA9768F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7739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49" y="620712"/>
            <a:ext cx="6201037" cy="720725"/>
          </a:xfrm>
        </p:spPr>
        <p:txBody>
          <a:bodyPr/>
          <a:lstStyle/>
          <a:p>
            <a:r>
              <a:rPr lang="nl-NL" dirty="0"/>
              <a:t>Hoe verkennen we Energy Hubs?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971549" y="1520828"/>
            <a:ext cx="8172451" cy="3995737"/>
          </a:xfrm>
        </p:spPr>
        <p:txBody>
          <a:bodyPr/>
          <a:lstStyle/>
          <a:p>
            <a:r>
              <a:rPr lang="nl-NL" b="1" dirty="0"/>
              <a:t>In de Drechtsteden gaat dat via ‘Innovatietafels’</a:t>
            </a:r>
          </a:p>
          <a:p>
            <a:pPr marL="457200" lvl="0" indent="-457200">
              <a:buFont typeface="+mj-lt"/>
              <a:buAutoNum type="arabicPeriod"/>
            </a:pPr>
            <a:r>
              <a:rPr lang="nl-NL" b="1" dirty="0"/>
              <a:t>Ondernemersvereniging</a:t>
            </a:r>
            <a:r>
              <a:rPr lang="nl-NL" dirty="0"/>
              <a:t> organiseert een </a:t>
            </a:r>
            <a:r>
              <a:rPr lang="nl-NL" b="1" dirty="0"/>
              <a:t>startbijeenkomst</a:t>
            </a:r>
            <a:r>
              <a:rPr lang="nl-NL" dirty="0"/>
              <a:t>: uitleg </a:t>
            </a:r>
            <a:r>
              <a:rPr lang="nl-NL" b="1" dirty="0"/>
              <a:t>problematiek, mogelijke oplossingen </a:t>
            </a:r>
            <a:r>
              <a:rPr lang="nl-NL" dirty="0"/>
              <a:t>en </a:t>
            </a:r>
            <a:r>
              <a:rPr lang="nl-NL" b="1" dirty="0"/>
              <a:t>beantwoorden van vragen</a:t>
            </a:r>
            <a:endParaRPr lang="nl-NL" dirty="0"/>
          </a:p>
          <a:p>
            <a:pPr marL="457200" lvl="0" indent="-457200">
              <a:buFont typeface="+mj-lt"/>
              <a:buAutoNum type="arabicPeriod"/>
            </a:pPr>
            <a:r>
              <a:rPr lang="nl-NL" dirty="0"/>
              <a:t>We vragen </a:t>
            </a:r>
            <a:r>
              <a:rPr lang="nl-NL" b="1" dirty="0"/>
              <a:t>data</a:t>
            </a:r>
            <a:r>
              <a:rPr lang="nl-NL" dirty="0"/>
              <a:t> en </a:t>
            </a:r>
            <a:r>
              <a:rPr lang="nl-NL" b="1" dirty="0"/>
              <a:t>toekomstplannen</a:t>
            </a:r>
            <a:r>
              <a:rPr lang="nl-NL" dirty="0"/>
              <a:t> per </a:t>
            </a:r>
            <a:r>
              <a:rPr lang="nl-NL" b="1" dirty="0"/>
              <a:t>ondernemer</a:t>
            </a:r>
            <a:r>
              <a:rPr lang="nl-NL" dirty="0"/>
              <a:t> op</a:t>
            </a:r>
          </a:p>
          <a:p>
            <a:pPr marL="457200" lvl="0" indent="-457200">
              <a:buFont typeface="+mj-lt"/>
              <a:buAutoNum type="arabicPeriod"/>
            </a:pPr>
            <a:r>
              <a:rPr lang="nl-NL" dirty="0"/>
              <a:t>We </a:t>
            </a:r>
            <a:r>
              <a:rPr lang="nl-NL" b="1" dirty="0"/>
              <a:t>analyseren </a:t>
            </a:r>
            <a:r>
              <a:rPr lang="nl-NL" dirty="0"/>
              <a:t>in de </a:t>
            </a:r>
            <a:r>
              <a:rPr lang="nl-NL" b="1" dirty="0"/>
              <a:t>Digital Twin </a:t>
            </a:r>
            <a:r>
              <a:rPr lang="nl-NL" dirty="0"/>
              <a:t>van ZEnMo waar de </a:t>
            </a:r>
            <a:r>
              <a:rPr lang="nl-NL" b="1" dirty="0"/>
              <a:t>kansen</a:t>
            </a:r>
            <a:r>
              <a:rPr lang="nl-NL" dirty="0"/>
              <a:t> en </a:t>
            </a:r>
            <a:r>
              <a:rPr lang="nl-NL" b="1" dirty="0"/>
              <a:t>knelpunten</a:t>
            </a:r>
            <a:r>
              <a:rPr lang="nl-NL" dirty="0"/>
              <a:t> voor de Energy Hub liggen</a:t>
            </a:r>
            <a:endParaRPr lang="nl-NL" b="1" dirty="0"/>
          </a:p>
          <a:p>
            <a:pPr marL="457200" lvl="0" indent="-457200">
              <a:buFont typeface="+mj-lt"/>
              <a:buAutoNum type="arabicPeriod"/>
            </a:pPr>
            <a:r>
              <a:rPr lang="nl-NL" dirty="0"/>
              <a:t>We </a:t>
            </a:r>
            <a:r>
              <a:rPr lang="nl-NL" b="1" dirty="0"/>
              <a:t>koppelen</a:t>
            </a:r>
            <a:r>
              <a:rPr lang="nl-NL" dirty="0"/>
              <a:t> naar de </a:t>
            </a:r>
            <a:r>
              <a:rPr lang="nl-NL" b="1" dirty="0"/>
              <a:t>ondernemer</a:t>
            </a:r>
            <a:r>
              <a:rPr lang="nl-NL" dirty="0"/>
              <a:t> terug over </a:t>
            </a:r>
            <a:r>
              <a:rPr lang="nl-NL" b="1" dirty="0"/>
              <a:t>‘achter de meter’</a:t>
            </a:r>
            <a:r>
              <a:rPr lang="nl-NL" dirty="0"/>
              <a:t> oplossingen en </a:t>
            </a:r>
            <a:r>
              <a:rPr lang="nl-NL" b="1" dirty="0"/>
              <a:t>collectieve</a:t>
            </a:r>
            <a:r>
              <a:rPr lang="nl-NL" dirty="0"/>
              <a:t> kansen</a:t>
            </a:r>
          </a:p>
          <a:p>
            <a:pPr marL="457200" lvl="0" indent="-457200">
              <a:buFont typeface="+mj-lt"/>
              <a:buAutoNum type="arabicPeriod"/>
            </a:pPr>
            <a:r>
              <a:rPr lang="nl-NL" dirty="0"/>
              <a:t>Na ca. 4-6 weken volgt een </a:t>
            </a:r>
            <a:r>
              <a:rPr lang="nl-NL" b="1" dirty="0"/>
              <a:t>vervolgbijeenkomst</a:t>
            </a:r>
            <a:r>
              <a:rPr lang="nl-NL" dirty="0"/>
              <a:t> waarin de </a:t>
            </a:r>
            <a:r>
              <a:rPr lang="nl-NL" b="1" dirty="0"/>
              <a:t>eerste resultaten </a:t>
            </a:r>
            <a:r>
              <a:rPr lang="nl-NL" dirty="0"/>
              <a:t>worden toegelicht, </a:t>
            </a:r>
            <a:r>
              <a:rPr lang="nl-NL" b="1" dirty="0"/>
              <a:t>oproep tot meer data</a:t>
            </a:r>
          </a:p>
          <a:p>
            <a:pPr marL="457200" lvl="0" indent="-457200">
              <a:buFont typeface="+mj-lt"/>
              <a:buAutoNum type="arabicPeriod"/>
            </a:pPr>
            <a:r>
              <a:rPr lang="nl-NL" dirty="0"/>
              <a:t>Na nog ca. 4-6 weken volgt de </a:t>
            </a:r>
            <a:r>
              <a:rPr lang="nl-NL" b="1" dirty="0"/>
              <a:t>besluitvorming</a:t>
            </a:r>
            <a:r>
              <a:rPr lang="nl-NL" dirty="0"/>
              <a:t> om tot het </a:t>
            </a:r>
            <a:r>
              <a:rPr lang="nl-NL" b="1" dirty="0"/>
              <a:t>collectief</a:t>
            </a:r>
            <a:r>
              <a:rPr lang="nl-NL" dirty="0"/>
              <a:t> te komen en bieden we aan om </a:t>
            </a:r>
            <a:r>
              <a:rPr lang="nl-NL" b="1" dirty="0"/>
              <a:t>verder</a:t>
            </a:r>
            <a:r>
              <a:rPr lang="nl-NL" dirty="0"/>
              <a:t> te </a:t>
            </a:r>
            <a:r>
              <a:rPr lang="nl-NL" b="1" dirty="0"/>
              <a:t>helpen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A0A8DCB-A0CE-6783-6F44-1640EC031B0B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362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21"/>
    </mc:Choice>
    <mc:Fallback xmlns="">
      <p:transition spd="slow" advTm="7652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49" y="620712"/>
            <a:ext cx="6447168" cy="720725"/>
          </a:xfrm>
        </p:spPr>
        <p:txBody>
          <a:bodyPr/>
          <a:lstStyle/>
          <a:p>
            <a:r>
              <a:rPr lang="nl-NL" dirty="0"/>
              <a:t>Voorbeeld van een startbespreking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971549" y="1520828"/>
            <a:ext cx="7879153" cy="3995737"/>
          </a:xfrm>
        </p:spPr>
        <p:txBody>
          <a:bodyPr/>
          <a:lstStyle/>
          <a:p>
            <a:r>
              <a:rPr lang="nl-NL" b="1" dirty="0"/>
              <a:t>Bespreekpunten</a:t>
            </a:r>
            <a:r>
              <a:rPr lang="nl-NL" b="1" dirty="0">
                <a:solidFill>
                  <a:srgbClr val="FF0000"/>
                </a:solidFill>
              </a:rPr>
              <a:t> </a:t>
            </a:r>
            <a:r>
              <a:rPr lang="nl-NL" dirty="0"/>
              <a:t>(voorbeeldpresentatie beschikbaar):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De verkenning van optimale benutting van het stroomnet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De energiecoöperatie (de mensen) / Energy Hub (de actie) :</a:t>
            </a:r>
            <a:br>
              <a:rPr lang="nl-NL" b="1" dirty="0"/>
            </a:br>
            <a:r>
              <a:rPr lang="nl-NL" dirty="0"/>
              <a:t>- Wat is het?</a:t>
            </a:r>
            <a:br>
              <a:rPr lang="nl-NL" dirty="0"/>
            </a:br>
            <a:r>
              <a:rPr lang="nl-NL" dirty="0"/>
              <a:t>- Wat kan je ermee?</a:t>
            </a:r>
            <a:br>
              <a:rPr lang="nl-NL" dirty="0"/>
            </a:br>
            <a:r>
              <a:rPr lang="nl-NL" dirty="0"/>
              <a:t>- Handelen in stroom</a:t>
            </a:r>
            <a:br>
              <a:rPr lang="nl-NL" dirty="0"/>
            </a:br>
            <a:r>
              <a:rPr lang="nl-NL" dirty="0"/>
              <a:t>- Optimaliseren</a:t>
            </a:r>
            <a:br>
              <a:rPr lang="nl-NL" dirty="0"/>
            </a:br>
            <a:r>
              <a:rPr lang="nl-NL" dirty="0"/>
              <a:t>- Groepscontract met Stedin</a:t>
            </a:r>
            <a:br>
              <a:rPr lang="nl-NL" dirty="0"/>
            </a:br>
            <a:r>
              <a:rPr lang="nl-NL" dirty="0"/>
              <a:t>- Samen investeren?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Aanmelden voor het onderzoek / machtiging Stedin</a:t>
            </a:r>
          </a:p>
          <a:p>
            <a:br>
              <a:rPr lang="nl-NL" b="1" dirty="0"/>
            </a:br>
            <a:r>
              <a:rPr lang="nl-NL" b="1" dirty="0"/>
              <a:t>Vooraf naar ondernemers verzonden: flyer </a:t>
            </a:r>
            <a:r>
              <a:rPr lang="nl-NL" dirty="0"/>
              <a:t>(beschikbaar)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8EFF9EE-D3E6-A252-1E65-EAC556F2D4C2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720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43"/>
    </mc:Choice>
    <mc:Fallback xmlns="">
      <p:transition spd="slow" advTm="9294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D60A633-4BBE-AE87-3CAA-560E870A3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2120"/>
            <a:ext cx="7203057" cy="37558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49" y="620712"/>
            <a:ext cx="6412662" cy="720725"/>
          </a:xfrm>
        </p:spPr>
        <p:txBody>
          <a:bodyPr/>
          <a:lstStyle/>
          <a:p>
            <a:r>
              <a:rPr lang="nl-NL" dirty="0"/>
              <a:t>Voorbeeld Papendrecht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971549" y="1520828"/>
            <a:ext cx="8060483" cy="3995737"/>
          </a:xfrm>
        </p:spPr>
        <p:txBody>
          <a:bodyPr/>
          <a:lstStyle/>
          <a:p>
            <a:r>
              <a:rPr lang="nl-NL" dirty="0"/>
              <a:t>- Eerst wordt het gebied met </a:t>
            </a:r>
            <a:r>
              <a:rPr lang="nl-NL" b="1" dirty="0"/>
              <a:t>openbare data in de Twin </a:t>
            </a:r>
            <a:r>
              <a:rPr lang="nl-NL" dirty="0"/>
              <a:t>geladen</a:t>
            </a:r>
            <a:br>
              <a:rPr lang="nl-NL" b="1" dirty="0"/>
            </a:br>
            <a:r>
              <a:rPr lang="nl-NL" dirty="0"/>
              <a:t>- Informatie van </a:t>
            </a:r>
            <a:r>
              <a:rPr lang="nl-NL" b="1" dirty="0"/>
              <a:t>Stedin </a:t>
            </a:r>
            <a:r>
              <a:rPr lang="nl-NL" dirty="0"/>
              <a:t>is</a:t>
            </a:r>
            <a:r>
              <a:rPr lang="nl-NL" b="1" dirty="0"/>
              <a:t> nog niet verstrekt</a:t>
            </a:r>
            <a:r>
              <a:rPr lang="nl-NL" dirty="0"/>
              <a:t>, machtig ons graag </a:t>
            </a:r>
            <a:br>
              <a:rPr lang="nl-NL" dirty="0"/>
            </a:br>
            <a:r>
              <a:rPr lang="nl-NL" b="1" dirty="0"/>
              <a:t>- Meer deelnemers </a:t>
            </a:r>
            <a:r>
              <a:rPr lang="nl-NL" dirty="0"/>
              <a:t>levert een</a:t>
            </a:r>
            <a:r>
              <a:rPr lang="nl-NL" b="1" dirty="0"/>
              <a:t> betrouwbaarder beeld </a:t>
            </a:r>
            <a:r>
              <a:rPr lang="nl-NL" dirty="0"/>
              <a:t>op</a:t>
            </a:r>
            <a:br>
              <a:rPr lang="nl-NL" b="1" dirty="0"/>
            </a:br>
            <a:r>
              <a:rPr lang="nl-NL" b="1" dirty="0"/>
              <a:t>- Hoofdconclusie: potentie voor energiecoöperatie en opwek!</a:t>
            </a:r>
            <a:br>
              <a:rPr lang="nl-NL" b="1" dirty="0"/>
            </a:br>
            <a:endParaRPr lang="nl-NL" b="1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8EFF9EE-D3E6-A252-1E65-EAC556F2D4C2}"/>
              </a:ext>
            </a:extLst>
          </p:cNvPr>
          <p:cNvSpPr txBox="1"/>
          <p:nvPr/>
        </p:nvSpPr>
        <p:spPr>
          <a:xfrm>
            <a:off x="8388220" y="6372808"/>
            <a:ext cx="643813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14A871-FE0D-4CEA-B677-3FB14AE1A2BD}" type="slidenum">
              <a:rPr lang="nl-NL" smtClean="0"/>
              <a:pPr algn="r"/>
              <a:t>9</a:t>
            </a:fld>
            <a:endParaRPr lang="nl-NL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770EAA0C-526A-1878-6C7C-8F72803EC597}"/>
              </a:ext>
            </a:extLst>
          </p:cNvPr>
          <p:cNvSpPr/>
          <p:nvPr/>
        </p:nvSpPr>
        <p:spPr>
          <a:xfrm>
            <a:off x="5224683" y="5807401"/>
            <a:ext cx="2182483" cy="9479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A8B032BB-A4A6-BB96-E178-D95457754A41}"/>
              </a:ext>
            </a:extLst>
          </p:cNvPr>
          <p:cNvSpPr/>
          <p:nvPr/>
        </p:nvSpPr>
        <p:spPr>
          <a:xfrm>
            <a:off x="5224683" y="4803579"/>
            <a:ext cx="2182483" cy="119083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246626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thema_ER_2016">
  <a:themeElements>
    <a:clrScheme name="Energieke regio 1">
      <a:dk1>
        <a:srgbClr val="000000"/>
      </a:dk1>
      <a:lt1>
        <a:srgbClr val="FFFFFF"/>
      </a:lt1>
      <a:dk2>
        <a:srgbClr val="A2C82A"/>
      </a:dk2>
      <a:lt2>
        <a:srgbClr val="777777"/>
      </a:lt2>
      <a:accent1>
        <a:srgbClr val="A2C82A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AAK | ER Powerpointpresentatie v2" id="{57B11265-65F4-C747-963B-B5B1184547A8}" vid="{BD6E3B02-2D56-6E4D-958A-28334F6B4C8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b9cae15-38ec-4b38-9409-d3a48ea1edef">
      <Terms xmlns="http://schemas.microsoft.com/office/infopath/2007/PartnerControls"/>
    </lcf76f155ced4ddcb4097134ff3c332f>
    <TaxCatchAll xmlns="ac620e34-11ab-4c8d-9242-95b40604074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9EE02A53F8184B893E693610B63DA8" ma:contentTypeVersion="15" ma:contentTypeDescription="Een nieuw document maken." ma:contentTypeScope="" ma:versionID="f8d00aaead850b8b3861638217cb9455">
  <xsd:schema xmlns:xsd="http://www.w3.org/2001/XMLSchema" xmlns:xs="http://www.w3.org/2001/XMLSchema" xmlns:p="http://schemas.microsoft.com/office/2006/metadata/properties" xmlns:ns2="5b9cae15-38ec-4b38-9409-d3a48ea1edef" xmlns:ns3="ac620e34-11ab-4c8d-9242-95b40604074f" targetNamespace="http://schemas.microsoft.com/office/2006/metadata/properties" ma:root="true" ma:fieldsID="047d7834fed5711795dfc807db5f6fb7" ns2:_="" ns3:_="">
    <xsd:import namespace="5b9cae15-38ec-4b38-9409-d3a48ea1edef"/>
    <xsd:import namespace="ac620e34-11ab-4c8d-9242-95b4060407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cae15-38ec-4b38-9409-d3a48ea1ed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b41996d0-0873-4a62-8f69-98631c1524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620e34-11ab-4c8d-9242-95b40604074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690837df-f894-41de-aacf-448393e6e734}" ma:internalName="TaxCatchAll" ma:showField="CatchAllData" ma:web="ac620e34-11ab-4c8d-9242-95b4060407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889A82-098B-46CB-BBA0-FE96981F05C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08a00d77-5d34-4e69-a010-d2a1a4896d16"/>
    <ds:schemaRef ds:uri="http://purl.org/dc/terms/"/>
    <ds:schemaRef ds:uri="a9c889df-5798-452a-b0ab-4720b32fb3be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D5EBD81-B820-443E-9813-003E2570393E}"/>
</file>

<file path=customXml/itemProps3.xml><?xml version="1.0" encoding="utf-8"?>
<ds:datastoreItem xmlns:ds="http://schemas.openxmlformats.org/officeDocument/2006/customXml" ds:itemID="{DB5E7F26-5D32-4910-A829-8B7695535A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10197</TotalTime>
  <Words>1626</Words>
  <Application>Microsoft Office PowerPoint</Application>
  <PresentationFormat>Diavoorstelling (4:3)</PresentationFormat>
  <Paragraphs>192</Paragraphs>
  <Slides>28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28</vt:i4>
      </vt:variant>
    </vt:vector>
  </HeadingPairs>
  <TitlesOfParts>
    <vt:vector size="37" baseType="lpstr">
      <vt:lpstr>.AppleSystemUIFont</vt:lpstr>
      <vt:lpstr>Aptos</vt:lpstr>
      <vt:lpstr>Arial</vt:lpstr>
      <vt:lpstr>Calibri</vt:lpstr>
      <vt:lpstr>Calibri Light</vt:lpstr>
      <vt:lpstr>Palatino Linotype</vt:lpstr>
      <vt:lpstr>Roboto Condensed</vt:lpstr>
      <vt:lpstr>Powerpointthema_ER_2016</vt:lpstr>
      <vt:lpstr>Kantoorthema</vt:lpstr>
      <vt:lpstr>PowerPoint-presentatie</vt:lpstr>
      <vt:lpstr>PowerPoint-presentatie</vt:lpstr>
      <vt:lpstr>Wat is de status qua netcongestie?</vt:lpstr>
      <vt:lpstr>PowerPoint-presentatie</vt:lpstr>
      <vt:lpstr>PowerPoint-presentatie</vt:lpstr>
      <vt:lpstr>Wat is Energieke Regio?</vt:lpstr>
      <vt:lpstr>Hoe verkennen we Energy Hubs?</vt:lpstr>
      <vt:lpstr>Voorbeeld van een startbespreking</vt:lpstr>
      <vt:lpstr>Voorbeeld Papendrecht</vt:lpstr>
      <vt:lpstr>Voorbeeld Papendrecht</vt:lpstr>
      <vt:lpstr>Voorbeeld Papendrecht</vt:lpstr>
      <vt:lpstr>Voorbeeld Papendrecht</vt:lpstr>
      <vt:lpstr>Opvragen van verbruiksdata en toekomstplannen</vt:lpstr>
      <vt:lpstr>Ons portal om dit aan te leveren</vt:lpstr>
      <vt:lpstr>PowerPoint-presentatie</vt:lpstr>
      <vt:lpstr>Volledige ondersteuning coöperatie</vt:lpstr>
      <vt:lpstr>PowerPoint-presentatie</vt:lpstr>
      <vt:lpstr>Energiecoöperatie Ambacht I U.A.</vt:lpstr>
      <vt:lpstr>Update naar de leden</vt:lpstr>
      <vt:lpstr>Energiehandelsplatform via OM</vt:lpstr>
      <vt:lpstr>Groepscontracten en MS-ringen</vt:lpstr>
      <vt:lpstr>Eerder beeld MS-ringen (bron: Stedin)</vt:lpstr>
      <vt:lpstr>Businesscase batterijopslag</vt:lpstr>
      <vt:lpstr>Uitbreiding ledenbestand gewenst</vt:lpstr>
      <vt:lpstr>PowerPoint-presentatie</vt:lpstr>
      <vt:lpstr>Onze tips en aanbevelingen</vt:lpstr>
      <vt:lpstr>Ter inspiratie beschikbare toolkit</vt:lpstr>
      <vt:lpstr>Blauwdruk staat op website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Krijn Ratsma - Energieke Regio</cp:lastModifiedBy>
  <cp:revision>240</cp:revision>
  <cp:lastPrinted>2016-05-26T14:29:59Z</cp:lastPrinted>
  <dcterms:created xsi:type="dcterms:W3CDTF">2016-05-31T07:15:46Z</dcterms:created>
  <dcterms:modified xsi:type="dcterms:W3CDTF">2024-11-26T06:07:14Z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0x010100EA9EE02A53F8184B893E693610B63DA8</vt:lpwstr>
  </property>
  <property fmtid="{D5CDD505-2E9C-101B-9397-08002B2CF9AE}" pid="3" name="MediaServiceImageTags">
    <vt:lpwstr/>
  </property>
</Properties>
</file>